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Anonymous Pro" panose="020B0604020202020204" charset="0"/>
      <p:regular r:id="rId41"/>
    </p:embeddedFont>
    <p:embeddedFont>
      <p:font typeface="Arimo" panose="020B0604020202020204" charset="0"/>
      <p:regular r:id="rId42"/>
    </p:embeddedFont>
    <p:embeddedFont>
      <p:font typeface="Arimo Bold" panose="020B0604020202020204" charset="0"/>
      <p:regular r:id="rId43"/>
    </p:embeddedFont>
    <p:embeddedFont>
      <p:font typeface="Caladea" panose="020B0604020202020204" charset="0"/>
      <p:regular r:id="rId44"/>
    </p:embeddedFont>
    <p:embeddedFont>
      <p:font typeface="Caladea Bold" panose="020B0604020202020204" charset="0"/>
      <p:regular r:id="rId45"/>
    </p:embeddedFont>
    <p:embeddedFont>
      <p:font typeface="Caladea Italics" panose="020B0604020202020204" charset="0"/>
      <p:regular r:id="rId46"/>
    </p:embeddedFont>
    <p:embeddedFont>
      <p:font typeface="Calibri" panose="020F0502020204030204" pitchFamily="34" charset="0"/>
      <p:regular r:id="rId47"/>
      <p:bold r:id="rId48"/>
      <p:italic r:id="rId49"/>
      <p:boldItalic r:id="rId50"/>
    </p:embeddedFont>
    <p:embeddedFont>
      <p:font typeface="Canva Sans" panose="020B0604020202020204" charset="0"/>
      <p:regular r:id="rId51"/>
    </p:embeddedFont>
    <p:embeddedFont>
      <p:font typeface="Canva Sans Bold" panose="020B0604020202020204" charset="0"/>
      <p:regular r:id="rId52"/>
    </p:embeddedFont>
    <p:embeddedFont>
      <p:font typeface="Canva Sans Bold Italics" panose="020B0604020202020204" charset="0"/>
      <p:regular r:id="rId53"/>
    </p:embeddedFont>
    <p:embeddedFont>
      <p:font typeface="Canva Sans Italics" panose="020B0604020202020204" charset="0"/>
      <p:regular r:id="rId54"/>
    </p:embeddedFont>
    <p:embeddedFont>
      <p:font typeface="Canva Student Font" panose="020B0604020202020204" charset="0"/>
      <p:regular r:id="rId55"/>
    </p:embeddedFont>
    <p:embeddedFont>
      <p:font typeface="Dynapuff" panose="020B0604020202020204" charset="0"/>
      <p:regular r:id="rId56"/>
    </p:embeddedFont>
    <p:embeddedFont>
      <p:font typeface="Heading Now 71-78" panose="020B0604020202020204" charset="0"/>
      <p:regular r:id="rId57"/>
    </p:embeddedFont>
    <p:embeddedFont>
      <p:font typeface="Lato" panose="020B0604020202020204" charset="0"/>
      <p:regular r:id="rId58"/>
    </p:embeddedFont>
    <p:embeddedFont>
      <p:font typeface="Lato Bold" panose="020B0604020202020204" charset="0"/>
      <p:regular r:id="rId59"/>
    </p:embeddedFont>
    <p:embeddedFont>
      <p:font typeface="Lato Italics" panose="020B0604020202020204" charset="0"/>
      <p:regular r:id="rId60"/>
    </p:embeddedFont>
    <p:embeddedFont>
      <p:font typeface="Playfair Display" panose="020B0604020202020204" charset="0"/>
      <p:regular r:id="rId61"/>
    </p:embeddedFont>
    <p:embeddedFont>
      <p:font typeface="Playfair Display Italics" panose="020B0604020202020204" charset="0"/>
      <p:regular r:id="rId62"/>
    </p:embeddedFont>
    <p:embeddedFont>
      <p:font typeface="TAN Angleton"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2" d="100"/>
          <a:sy n="72" d="100"/>
        </p:scale>
        <p:origin x="6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28.svg"/><Relationship Id="rId12" Type="http://schemas.openxmlformats.org/officeDocument/2006/relationships/image" Target="../media/image20.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9.png"/><Relationship Id="rId5" Type="http://schemas.openxmlformats.org/officeDocument/2006/relationships/image" Target="../media/image54.jpeg"/><Relationship Id="rId10" Type="http://schemas.openxmlformats.org/officeDocument/2006/relationships/image" Target="../media/image57.png"/><Relationship Id="rId4" Type="http://schemas.openxmlformats.org/officeDocument/2006/relationships/image" Target="../media/image53.sv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9.jpeg"/><Relationship Id="rId7"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20.svg"/><Relationship Id="rId5" Type="http://schemas.openxmlformats.org/officeDocument/2006/relationships/image" Target="../media/image52.png"/><Relationship Id="rId10" Type="http://schemas.openxmlformats.org/officeDocument/2006/relationships/image" Target="../media/image19.png"/><Relationship Id="rId4" Type="http://schemas.openxmlformats.org/officeDocument/2006/relationships/image" Target="../media/image60.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20.svg"/><Relationship Id="rId4" Type="http://schemas.openxmlformats.org/officeDocument/2006/relationships/image" Target="../media/image63.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20.svg"/><Relationship Id="rId4" Type="http://schemas.openxmlformats.org/officeDocument/2006/relationships/image" Target="../media/image69.jpe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20.svg"/><Relationship Id="rId3" Type="http://schemas.openxmlformats.org/officeDocument/2006/relationships/image" Target="../media/image74.jpeg"/><Relationship Id="rId7" Type="http://schemas.openxmlformats.org/officeDocument/2006/relationships/image" Target="../media/image76.png"/><Relationship Id="rId12"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32.sv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78.jpe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0.svg"/><Relationship Id="rId3" Type="http://schemas.openxmlformats.org/officeDocument/2006/relationships/image" Target="../media/image79.jpeg"/><Relationship Id="rId7" Type="http://schemas.openxmlformats.org/officeDocument/2006/relationships/image" Target="../media/image31.png"/><Relationship Id="rId12"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3.jpeg"/><Relationship Id="rId5" Type="http://schemas.openxmlformats.org/officeDocument/2006/relationships/image" Target="../media/image28.svg"/><Relationship Id="rId10" Type="http://schemas.openxmlformats.org/officeDocument/2006/relationships/image" Target="../media/image82.svg"/><Relationship Id="rId4" Type="http://schemas.openxmlformats.org/officeDocument/2006/relationships/image" Target="../media/image27.png"/><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31.png"/><Relationship Id="rId7" Type="http://schemas.openxmlformats.org/officeDocument/2006/relationships/image" Target="../media/image8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10" Type="http://schemas.openxmlformats.org/officeDocument/2006/relationships/image" Target="../media/image20.svg"/><Relationship Id="rId4" Type="http://schemas.openxmlformats.org/officeDocument/2006/relationships/image" Target="../media/image32.sv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hyperlink" Target="https://drive.google.com/file/d/1HaIDyGnSip4SBaw4b86-C2irXwo_E_aR/view?usp=sharing" TargetMode="External"/><Relationship Id="rId18" Type="http://schemas.openxmlformats.org/officeDocument/2006/relationships/image" Target="../media/image9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hyperlink" Target="https://youtube.com/playlist?list=PL1dj_gtLSX0NPL6sDLUtQmmMybAec4DkC&amp;feature=shared" TargetMode="External"/><Relationship Id="rId17" Type="http://schemas.openxmlformats.org/officeDocument/2006/relationships/hyperlink" Target="https://knoxvillesymphony.com/education-community/young-peoples-concerts/" TargetMode="External"/><Relationship Id="rId2" Type="http://schemas.openxmlformats.org/officeDocument/2006/relationships/image" Target="../media/image4.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93.svg"/><Relationship Id="rId5" Type="http://schemas.openxmlformats.org/officeDocument/2006/relationships/image" Target="../media/image89.svg"/><Relationship Id="rId15" Type="http://schemas.openxmlformats.org/officeDocument/2006/relationships/image" Target="../media/image20.svg"/><Relationship Id="rId10" Type="http://schemas.openxmlformats.org/officeDocument/2006/relationships/image" Target="../media/image92.png"/><Relationship Id="rId19" Type="http://schemas.openxmlformats.org/officeDocument/2006/relationships/image" Target="../media/image96.png"/><Relationship Id="rId4" Type="http://schemas.openxmlformats.org/officeDocument/2006/relationships/image" Target="../media/image88.png"/><Relationship Id="rId9" Type="http://schemas.openxmlformats.org/officeDocument/2006/relationships/image" Target="../media/image91.svg"/><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8.png"/><Relationship Id="rId7" Type="http://schemas.openxmlformats.org/officeDocument/2006/relationships/image" Target="../media/image13.png"/><Relationship Id="rId12" Type="http://schemas.openxmlformats.org/officeDocument/2006/relationships/image" Target="../media/image103.sv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02.png"/><Relationship Id="rId5" Type="http://schemas.openxmlformats.org/officeDocument/2006/relationships/image" Target="../media/image15.png"/><Relationship Id="rId10" Type="http://schemas.openxmlformats.org/officeDocument/2006/relationships/image" Target="../media/image101.png"/><Relationship Id="rId4" Type="http://schemas.openxmlformats.org/officeDocument/2006/relationships/image" Target="../media/image99.svg"/><Relationship Id="rId9" Type="http://schemas.openxmlformats.org/officeDocument/2006/relationships/image" Target="../media/image100.png"/><Relationship Id="rId14" Type="http://schemas.openxmlformats.org/officeDocument/2006/relationships/image" Target="../media/image20.svg"/></Relationships>
</file>

<file path=ppt/slides/_rels/slide19.xml.rels><?xml version="1.0" encoding="UTF-8" standalone="yes"?>
<Relationships xmlns="http://schemas.openxmlformats.org/package/2006/relationships"><Relationship Id="rId8" Type="http://schemas.openxmlformats.org/officeDocument/2006/relationships/hyperlink" Target="https://woodyguthrie.org/Lyrics/This_Land.htm" TargetMode="External"/><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svg"/><Relationship Id="rId10" Type="http://schemas.openxmlformats.org/officeDocument/2006/relationships/image" Target="../media/image111.svg"/><Relationship Id="rId4" Type="http://schemas.openxmlformats.org/officeDocument/2006/relationships/image" Target="../media/image106.png"/><Relationship Id="rId9"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0.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5.svg"/><Relationship Id="rId5" Type="http://schemas.openxmlformats.org/officeDocument/2006/relationships/image" Target="../media/image91.svg"/><Relationship Id="rId10" Type="http://schemas.openxmlformats.org/officeDocument/2006/relationships/image" Target="../media/image114.png"/><Relationship Id="rId4" Type="http://schemas.openxmlformats.org/officeDocument/2006/relationships/image" Target="../media/image90.png"/><Relationship Id="rId9" Type="http://schemas.openxmlformats.org/officeDocument/2006/relationships/image" Target="../media/image113.svg"/></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9.png"/><Relationship Id="rId3" Type="http://schemas.openxmlformats.org/officeDocument/2006/relationships/image" Target="../media/image119.svg"/><Relationship Id="rId7" Type="http://schemas.openxmlformats.org/officeDocument/2006/relationships/image" Target="../media/image8.png"/><Relationship Id="rId12" Type="http://schemas.openxmlformats.org/officeDocument/2006/relationships/image" Target="../media/image124.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123.png"/><Relationship Id="rId5" Type="http://schemas.openxmlformats.org/officeDocument/2006/relationships/image" Target="../media/image121.jpeg"/><Relationship Id="rId10" Type="http://schemas.openxmlformats.org/officeDocument/2006/relationships/image" Target="../media/image91.svg"/><Relationship Id="rId4" Type="http://schemas.openxmlformats.org/officeDocument/2006/relationships/image" Target="../media/image120.jpeg"/><Relationship Id="rId9" Type="http://schemas.openxmlformats.org/officeDocument/2006/relationships/image" Target="../media/image90.png"/><Relationship Id="rId14" Type="http://schemas.openxmlformats.org/officeDocument/2006/relationships/image" Target="../media/image20.svg"/></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2.sv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svg"/><Relationship Id="rId4" Type="http://schemas.openxmlformats.org/officeDocument/2006/relationships/image" Target="../media/image153.png"/></Relationships>
</file>

<file path=ppt/slides/_rels/slide34.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9.svg"/><Relationship Id="rId3" Type="http://schemas.openxmlformats.org/officeDocument/2006/relationships/image" Target="../media/image89.svg"/><Relationship Id="rId7" Type="http://schemas.openxmlformats.org/officeDocument/2006/relationships/image" Target="../media/image157.svg"/><Relationship Id="rId12" Type="http://schemas.openxmlformats.org/officeDocument/2006/relationships/image" Target="../media/image8.png"/><Relationship Id="rId17" Type="http://schemas.openxmlformats.org/officeDocument/2006/relationships/image" Target="../media/image20.svg"/><Relationship Id="rId2" Type="http://schemas.openxmlformats.org/officeDocument/2006/relationships/image" Target="../media/image88.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61.svg"/><Relationship Id="rId5" Type="http://schemas.openxmlformats.org/officeDocument/2006/relationships/image" Target="../media/image5.svg"/><Relationship Id="rId15" Type="http://schemas.openxmlformats.org/officeDocument/2006/relationships/image" Target="../media/image91.svg"/><Relationship Id="rId10" Type="http://schemas.openxmlformats.org/officeDocument/2006/relationships/image" Target="../media/image160.png"/><Relationship Id="rId4" Type="http://schemas.openxmlformats.org/officeDocument/2006/relationships/image" Target="../media/image4.png"/><Relationship Id="rId9" Type="http://schemas.openxmlformats.org/officeDocument/2006/relationships/image" Target="../media/image159.svg"/><Relationship Id="rId1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knoxvillesymphony.com/wp-content/uploads/2025/08/FY26-YPC-Tennessee-Standards.pdf" TargetMode="External"/><Relationship Id="rId5" Type="http://schemas.openxmlformats.org/officeDocument/2006/relationships/image" Target="../media/image165.png"/><Relationship Id="rId4" Type="http://schemas.openxmlformats.org/officeDocument/2006/relationships/image" Target="../media/image164.png"/></Relationships>
</file>

<file path=ppt/slides/_rels/slide37.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170.png"/><Relationship Id="rId3" Type="http://schemas.openxmlformats.org/officeDocument/2006/relationships/image" Target="../media/image16.svg"/><Relationship Id="rId7" Type="http://schemas.openxmlformats.org/officeDocument/2006/relationships/image" Target="../media/image166.png"/><Relationship Id="rId12" Type="http://schemas.openxmlformats.org/officeDocument/2006/relationships/image" Target="../media/image169.png"/><Relationship Id="rId17" Type="http://schemas.openxmlformats.org/officeDocument/2006/relationships/image" Target="../media/image172.png"/><Relationship Id="rId2" Type="http://schemas.openxmlformats.org/officeDocument/2006/relationships/image" Target="../media/image15.png"/><Relationship Id="rId16"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68.png"/><Relationship Id="rId5" Type="http://schemas.openxmlformats.org/officeDocument/2006/relationships/image" Target="../media/image11.png"/><Relationship Id="rId15" Type="http://schemas.openxmlformats.org/officeDocument/2006/relationships/image" Target="../media/image20.svg"/><Relationship Id="rId10" Type="http://schemas.openxmlformats.org/officeDocument/2006/relationships/image" Target="../media/image14.svg"/><Relationship Id="rId4" Type="http://schemas.openxmlformats.org/officeDocument/2006/relationships/hyperlink" Target="https://knoxvillesymphony.com/wp-content/uploads/2025/08/FY26-YPC-Tennessee-Standards.pdf" TargetMode="External"/><Relationship Id="rId9" Type="http://schemas.openxmlformats.org/officeDocument/2006/relationships/image" Target="../media/image13.png"/><Relationship Id="rId1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74.png"/><Relationship Id="rId7" Type="http://schemas.openxmlformats.org/officeDocument/2006/relationships/image" Target="../media/image170.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68.png"/><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svg"/><Relationship Id="rId7"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0.svg"/><Relationship Id="rId5" Type="http://schemas.openxmlformats.org/officeDocument/2006/relationships/image" Target="../media/image28.svg"/><Relationship Id="rId10" Type="http://schemas.openxmlformats.org/officeDocument/2006/relationships/image" Target="../media/image19.png"/><Relationship Id="rId4" Type="http://schemas.openxmlformats.org/officeDocument/2006/relationships/image" Target="../media/image27.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7.png"/><Relationship Id="rId7" Type="http://schemas.openxmlformats.org/officeDocument/2006/relationships/image" Target="../media/image35.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0.svg"/><Relationship Id="rId5" Type="http://schemas.openxmlformats.org/officeDocument/2006/relationships/image" Target="../media/image33.jpeg"/><Relationship Id="rId10" Type="http://schemas.openxmlformats.org/officeDocument/2006/relationships/image" Target="../media/image19.png"/><Relationship Id="rId4" Type="http://schemas.openxmlformats.org/officeDocument/2006/relationships/image" Target="../media/image28.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20.svg"/><Relationship Id="rId3" Type="http://schemas.openxmlformats.org/officeDocument/2006/relationships/image" Target="../media/image34.png"/><Relationship Id="rId7" Type="http://schemas.openxmlformats.org/officeDocument/2006/relationships/image" Target="../media/image40.svg"/><Relationship Id="rId12"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28.svg"/><Relationship Id="rId4" Type="http://schemas.openxmlformats.org/officeDocument/2006/relationships/image" Target="../media/image35.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27.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20.svg"/><Relationship Id="rId10" Type="http://schemas.openxmlformats.org/officeDocument/2006/relationships/image" Target="../media/image48.jpeg"/><Relationship Id="rId4" Type="http://schemas.openxmlformats.org/officeDocument/2006/relationships/image" Target="../media/image28.svg"/><Relationship Id="rId9" Type="http://schemas.openxmlformats.org/officeDocument/2006/relationships/image" Target="../media/image47.jpe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306050"/>
          </a:xfrm>
          <a:custGeom>
            <a:avLst/>
            <a:gdLst/>
            <a:ahLst/>
            <a:cxnLst/>
            <a:rect l="l" t="t" r="r" b="b"/>
            <a:pathLst>
              <a:path w="18893983" h="11836412">
                <a:moveTo>
                  <a:pt x="0" y="0"/>
                </a:moveTo>
                <a:lnTo>
                  <a:pt x="18893983" y="0"/>
                </a:lnTo>
                <a:lnTo>
                  <a:pt x="18893983" y="11836413"/>
                </a:lnTo>
                <a:lnTo>
                  <a:pt x="0" y="11836413"/>
                </a:lnTo>
                <a:lnTo>
                  <a:pt x="0" y="0"/>
                </a:lnTo>
                <a:close/>
              </a:path>
            </a:pathLst>
          </a:custGeom>
          <a:blipFill>
            <a:blip r:embed="rId2"/>
            <a:stretch>
              <a:fillRect t="-1645" b="-1645"/>
            </a:stretch>
          </a:blipFill>
        </p:spPr>
      </p:sp>
      <p:sp>
        <p:nvSpPr>
          <p:cNvPr id="3" name="Freeform 3"/>
          <p:cNvSpPr/>
          <p:nvPr/>
        </p:nvSpPr>
        <p:spPr>
          <a:xfrm>
            <a:off x="16890610" y="7972922"/>
            <a:ext cx="1397390" cy="2314078"/>
          </a:xfrm>
          <a:custGeom>
            <a:avLst/>
            <a:gdLst/>
            <a:ahLst/>
            <a:cxnLst/>
            <a:rect l="l" t="t" r="r" b="b"/>
            <a:pathLst>
              <a:path w="1397390" h="2314078">
                <a:moveTo>
                  <a:pt x="0" y="0"/>
                </a:moveTo>
                <a:lnTo>
                  <a:pt x="1397390" y="0"/>
                </a:lnTo>
                <a:lnTo>
                  <a:pt x="1397390" y="2314078"/>
                </a:lnTo>
                <a:lnTo>
                  <a:pt x="0" y="2314078"/>
                </a:lnTo>
                <a:lnTo>
                  <a:pt x="0" y="0"/>
                </a:lnTo>
                <a:close/>
              </a:path>
            </a:pathLst>
          </a:custGeom>
          <a:blipFill>
            <a:blip r:embed="rId3"/>
            <a:stretch>
              <a:fillRect/>
            </a:stretch>
          </a:blipFill>
        </p:spPr>
      </p:sp>
      <p:sp>
        <p:nvSpPr>
          <p:cNvPr id="4" name="Freeform 4"/>
          <p:cNvSpPr/>
          <p:nvPr/>
        </p:nvSpPr>
        <p:spPr>
          <a:xfrm>
            <a:off x="14422218" y="8779948"/>
            <a:ext cx="3442414" cy="956704"/>
          </a:xfrm>
          <a:custGeom>
            <a:avLst/>
            <a:gdLst/>
            <a:ahLst/>
            <a:cxnLst/>
            <a:rect l="l" t="t" r="r" b="b"/>
            <a:pathLst>
              <a:path w="3442414" h="956704">
                <a:moveTo>
                  <a:pt x="0" y="0"/>
                </a:moveTo>
                <a:lnTo>
                  <a:pt x="3442414" y="0"/>
                </a:lnTo>
                <a:lnTo>
                  <a:pt x="3442414" y="956704"/>
                </a:lnTo>
                <a:lnTo>
                  <a:pt x="0" y="956704"/>
                </a:lnTo>
                <a:lnTo>
                  <a:pt x="0" y="0"/>
                </a:lnTo>
                <a:close/>
              </a:path>
            </a:pathLst>
          </a:custGeom>
          <a:blipFill>
            <a:blip r:embed="rId4"/>
            <a:stretch>
              <a:fillRect/>
            </a:stretch>
          </a:blipFill>
        </p:spPr>
      </p:sp>
      <p:sp>
        <p:nvSpPr>
          <p:cNvPr id="5" name="TextBox 5"/>
          <p:cNvSpPr txBox="1"/>
          <p:nvPr/>
        </p:nvSpPr>
        <p:spPr>
          <a:xfrm rot="21329451">
            <a:off x="4617088" y="3667226"/>
            <a:ext cx="9053824" cy="1064074"/>
          </a:xfrm>
          <a:prstGeom prst="rect">
            <a:avLst/>
          </a:prstGeom>
        </p:spPr>
        <p:txBody>
          <a:bodyPr lIns="0" tIns="0" rIns="0" bIns="0" rtlCol="0" anchor="t">
            <a:spAutoFit/>
          </a:bodyPr>
          <a:lstStyle/>
          <a:p>
            <a:pPr algn="ctr">
              <a:lnSpc>
                <a:spcPts val="8958"/>
              </a:lnSpc>
            </a:pPr>
            <a:r>
              <a:rPr lang="en-US" sz="6399" dirty="0">
                <a:ln>
                  <a:solidFill>
                    <a:schemeClr val="bg1"/>
                  </a:solidFill>
                </a:ln>
                <a:solidFill>
                  <a:srgbClr val="C00000"/>
                </a:solidFill>
                <a:latin typeface="Heading Now 71-78"/>
                <a:ea typeface="Heading Now 71-78"/>
                <a:cs typeface="Heading Now 71-78"/>
                <a:sym typeface="Heading Now 71-78"/>
              </a:rPr>
              <a:t>2025 Teacher Guide</a:t>
            </a:r>
          </a:p>
        </p:txBody>
      </p:sp>
      <p:sp>
        <p:nvSpPr>
          <p:cNvPr id="6" name="TextBox 6"/>
          <p:cNvSpPr txBox="1"/>
          <p:nvPr/>
        </p:nvSpPr>
        <p:spPr>
          <a:xfrm>
            <a:off x="14516733" y="9698552"/>
            <a:ext cx="3253383" cy="290968"/>
          </a:xfrm>
          <a:prstGeom prst="rect">
            <a:avLst/>
          </a:prstGeom>
        </p:spPr>
        <p:txBody>
          <a:bodyPr lIns="0" tIns="0" rIns="0" bIns="0" rtlCol="0" anchor="t">
            <a:spAutoFit/>
          </a:bodyPr>
          <a:lstStyle/>
          <a:p>
            <a:pPr algn="ctr">
              <a:lnSpc>
                <a:spcPts val="2337"/>
              </a:lnSpc>
            </a:pPr>
            <a:r>
              <a:rPr lang="en-US" sz="1669" b="1">
                <a:solidFill>
                  <a:srgbClr val="FDFFFF"/>
                </a:solidFill>
                <a:latin typeface="Canva Sans Bold"/>
                <a:ea typeface="Canva Sans Bold"/>
                <a:cs typeface="Canva Sans Bold"/>
                <a:sym typeface="Canva Sans Bold"/>
              </a:rPr>
              <a:t>Aram Demirjian, Music Director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194338"/>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a:off x="14056007" y="121822"/>
            <a:ext cx="1985816" cy="1117021"/>
          </a:xfrm>
          <a:custGeom>
            <a:avLst/>
            <a:gdLst/>
            <a:ahLst/>
            <a:cxnLst/>
            <a:rect l="l" t="t" r="r" b="b"/>
            <a:pathLst>
              <a:path w="1985816" h="1117021">
                <a:moveTo>
                  <a:pt x="0" y="0"/>
                </a:moveTo>
                <a:lnTo>
                  <a:pt x="1985816" y="0"/>
                </a:lnTo>
                <a:lnTo>
                  <a:pt x="1985816" y="1117021"/>
                </a:lnTo>
                <a:lnTo>
                  <a:pt x="0" y="11170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435532" y="2704628"/>
            <a:ext cx="5039619" cy="6127196"/>
            <a:chOff x="0" y="0"/>
            <a:chExt cx="6719492" cy="8169595"/>
          </a:xfrm>
        </p:grpSpPr>
        <p:sp>
          <p:nvSpPr>
            <p:cNvPr id="7" name="Freeform 7"/>
            <p:cNvSpPr/>
            <p:nvPr/>
          </p:nvSpPr>
          <p:spPr>
            <a:xfrm>
              <a:off x="432339" y="488079"/>
              <a:ext cx="6025040" cy="5959199"/>
            </a:xfrm>
            <a:custGeom>
              <a:avLst/>
              <a:gdLst/>
              <a:ahLst/>
              <a:cxnLst/>
              <a:rect l="l" t="t" r="r" b="b"/>
              <a:pathLst>
                <a:path w="6025040" h="5959199">
                  <a:moveTo>
                    <a:pt x="0" y="0"/>
                  </a:moveTo>
                  <a:lnTo>
                    <a:pt x="6025040" y="0"/>
                  </a:lnTo>
                  <a:lnTo>
                    <a:pt x="6025040" y="5959199"/>
                  </a:lnTo>
                  <a:lnTo>
                    <a:pt x="0" y="5959199"/>
                  </a:lnTo>
                  <a:lnTo>
                    <a:pt x="0" y="0"/>
                  </a:lnTo>
                  <a:close/>
                </a:path>
              </a:pathLst>
            </a:custGeom>
            <a:blipFill>
              <a:blip r:embed="rId5"/>
              <a:stretch>
                <a:fillRect l="-12900" t="-21435" r="-47842" b="-657"/>
              </a:stretch>
            </a:blipFill>
          </p:spPr>
        </p:sp>
        <p:sp>
          <p:nvSpPr>
            <p:cNvPr id="8" name="Freeform 8"/>
            <p:cNvSpPr/>
            <p:nvPr/>
          </p:nvSpPr>
          <p:spPr>
            <a:xfrm>
              <a:off x="0" y="0"/>
              <a:ext cx="6719492" cy="8169595"/>
            </a:xfrm>
            <a:custGeom>
              <a:avLst/>
              <a:gdLst/>
              <a:ahLst/>
              <a:cxnLst/>
              <a:rect l="l" t="t" r="r" b="b"/>
              <a:pathLst>
                <a:path w="6719492" h="8169595">
                  <a:moveTo>
                    <a:pt x="0" y="0"/>
                  </a:moveTo>
                  <a:lnTo>
                    <a:pt x="6719492" y="0"/>
                  </a:lnTo>
                  <a:lnTo>
                    <a:pt x="6719492" y="8169595"/>
                  </a:lnTo>
                  <a:lnTo>
                    <a:pt x="0" y="8169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9" name="Freeform 9"/>
          <p:cNvSpPr/>
          <p:nvPr/>
        </p:nvSpPr>
        <p:spPr>
          <a:xfrm>
            <a:off x="15492136" y="121822"/>
            <a:ext cx="2437137" cy="2443246"/>
          </a:xfrm>
          <a:custGeom>
            <a:avLst/>
            <a:gdLst/>
            <a:ahLst/>
            <a:cxnLst/>
            <a:rect l="l" t="t" r="r" b="b"/>
            <a:pathLst>
              <a:path w="2437137" h="2443246">
                <a:moveTo>
                  <a:pt x="0" y="0"/>
                </a:moveTo>
                <a:lnTo>
                  <a:pt x="2437137" y="0"/>
                </a:lnTo>
                <a:lnTo>
                  <a:pt x="2437137" y="2443245"/>
                </a:lnTo>
                <a:lnTo>
                  <a:pt x="0" y="24432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4110982" y="1454027"/>
            <a:ext cx="1381154" cy="1317276"/>
          </a:xfrm>
          <a:custGeom>
            <a:avLst/>
            <a:gdLst/>
            <a:ahLst/>
            <a:cxnLst/>
            <a:rect l="l" t="t" r="r" b="b"/>
            <a:pathLst>
              <a:path w="1381154" h="1317276">
                <a:moveTo>
                  <a:pt x="0" y="0"/>
                </a:moveTo>
                <a:lnTo>
                  <a:pt x="1381154" y="0"/>
                </a:lnTo>
                <a:lnTo>
                  <a:pt x="1381154" y="1317276"/>
                </a:lnTo>
                <a:lnTo>
                  <a:pt x="0" y="1317276"/>
                </a:lnTo>
                <a:lnTo>
                  <a:pt x="0" y="0"/>
                </a:lnTo>
                <a:close/>
              </a:path>
            </a:pathLst>
          </a:custGeom>
          <a:blipFill>
            <a:blip r:embed="rId10"/>
            <a:stretch>
              <a:fillRect/>
            </a:stretch>
          </a:blipFill>
        </p:spPr>
      </p:sp>
      <p:sp>
        <p:nvSpPr>
          <p:cNvPr id="11" name="TextBox 11"/>
          <p:cNvSpPr txBox="1"/>
          <p:nvPr/>
        </p:nvSpPr>
        <p:spPr>
          <a:xfrm>
            <a:off x="6203751" y="4251488"/>
            <a:ext cx="11590827" cy="6701671"/>
          </a:xfrm>
          <a:prstGeom prst="rect">
            <a:avLst/>
          </a:prstGeom>
        </p:spPr>
        <p:txBody>
          <a:bodyPr lIns="0" tIns="0" rIns="0" bIns="0" rtlCol="0" anchor="t">
            <a:spAutoFit/>
          </a:bodyPr>
          <a:lstStyle/>
          <a:p>
            <a:pPr algn="just">
              <a:lnSpc>
                <a:spcPts val="4523"/>
              </a:lnSpc>
            </a:pPr>
            <a:r>
              <a:rPr lang="en-US" sz="3618">
                <a:solidFill>
                  <a:srgbClr val="292929"/>
                </a:solidFill>
                <a:latin typeface="Canva Student Font"/>
                <a:ea typeface="Canva Student Font"/>
                <a:cs typeface="Canva Student Font"/>
                <a:sym typeface="Canva Student Font"/>
              </a:rPr>
              <a:t>Michael Daugherty is an American composer, pianist, and teacher. He was born into a musical family and learned how to play piano when he was 8 years old. Michael studied music all over the world, including in Paris, Germany, and New York. He earned a PhD in composition at the Yale School of Music. </a:t>
            </a:r>
          </a:p>
          <a:p>
            <a:pPr algn="just">
              <a:lnSpc>
                <a:spcPts val="1773"/>
              </a:lnSpc>
            </a:pPr>
            <a:endParaRPr lang="en-US" sz="3618">
              <a:solidFill>
                <a:srgbClr val="292929"/>
              </a:solidFill>
              <a:latin typeface="Canva Student Font"/>
              <a:ea typeface="Canva Student Font"/>
              <a:cs typeface="Canva Student Font"/>
              <a:sym typeface="Canva Student Font"/>
            </a:endParaRPr>
          </a:p>
          <a:p>
            <a:pPr algn="just">
              <a:lnSpc>
                <a:spcPts val="4523"/>
              </a:lnSpc>
            </a:pPr>
            <a:r>
              <a:rPr lang="en-US" sz="3618">
                <a:solidFill>
                  <a:srgbClr val="292929"/>
                </a:solidFill>
                <a:latin typeface="Canva Student Font"/>
                <a:ea typeface="Canva Student Font"/>
                <a:cs typeface="Canva Student Font"/>
                <a:sym typeface="Canva Student Font"/>
              </a:rPr>
              <a:t>Daugherty is famous for writing music inspired by his travels, American stories, history, and pop culture His music has been performed all over the world and has won SIX Grammy Awards. </a:t>
            </a:r>
          </a:p>
          <a:p>
            <a:pPr algn="just">
              <a:lnSpc>
                <a:spcPts val="1523"/>
              </a:lnSpc>
            </a:pPr>
            <a:endParaRPr lang="en-US" sz="3618">
              <a:solidFill>
                <a:srgbClr val="292929"/>
              </a:solidFill>
              <a:latin typeface="Canva Student Font"/>
              <a:ea typeface="Canva Student Font"/>
              <a:cs typeface="Canva Student Font"/>
              <a:sym typeface="Canva Student Font"/>
            </a:endParaRPr>
          </a:p>
          <a:p>
            <a:pPr algn="just">
              <a:lnSpc>
                <a:spcPts val="4523"/>
              </a:lnSpc>
            </a:pPr>
            <a:r>
              <a:rPr lang="en-US" sz="3618">
                <a:solidFill>
                  <a:srgbClr val="292929"/>
                </a:solidFill>
                <a:latin typeface="Canva Student Font"/>
                <a:ea typeface="Canva Student Font"/>
                <a:cs typeface="Canva Student Font"/>
                <a:sym typeface="Canva Student Font"/>
              </a:rPr>
              <a:t>Today, in addition to writing music, Daugherty is a Professor of Composition at the University of Michigan.</a:t>
            </a:r>
          </a:p>
          <a:p>
            <a:pPr algn="just">
              <a:lnSpc>
                <a:spcPts val="4523"/>
              </a:lnSpc>
            </a:pPr>
            <a:endParaRPr lang="en-US" sz="3618">
              <a:solidFill>
                <a:srgbClr val="292929"/>
              </a:solidFill>
              <a:latin typeface="Canva Student Font"/>
              <a:ea typeface="Canva Student Font"/>
              <a:cs typeface="Canva Student Font"/>
              <a:sym typeface="Canva Student Font"/>
            </a:endParaRPr>
          </a:p>
          <a:p>
            <a:pPr algn="just">
              <a:lnSpc>
                <a:spcPts val="4523"/>
              </a:lnSpc>
            </a:pPr>
            <a:endParaRPr lang="en-US" sz="3618">
              <a:solidFill>
                <a:srgbClr val="292929"/>
              </a:solidFill>
              <a:latin typeface="Canva Student Font"/>
              <a:ea typeface="Canva Student Font"/>
              <a:cs typeface="Canva Student Font"/>
              <a:sym typeface="Canva Student Font"/>
            </a:endParaRPr>
          </a:p>
        </p:txBody>
      </p:sp>
      <p:grpSp>
        <p:nvGrpSpPr>
          <p:cNvPr id="12" name="Group 12"/>
          <p:cNvGrpSpPr/>
          <p:nvPr/>
        </p:nvGrpSpPr>
        <p:grpSpPr>
          <a:xfrm>
            <a:off x="17107450" y="9258300"/>
            <a:ext cx="831327" cy="837609"/>
            <a:chOff x="0" y="0"/>
            <a:chExt cx="1108436" cy="1116813"/>
          </a:xfrm>
        </p:grpSpPr>
        <p:sp>
          <p:nvSpPr>
            <p:cNvPr id="13" name="Freeform 13"/>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10</a:t>
              </a:r>
            </a:p>
          </p:txBody>
        </p:sp>
      </p:grpSp>
      <p:sp>
        <p:nvSpPr>
          <p:cNvPr id="15" name="Freeform 15"/>
          <p:cNvSpPr/>
          <p:nvPr/>
        </p:nvSpPr>
        <p:spPr>
          <a:xfrm>
            <a:off x="0" y="5757832"/>
            <a:ext cx="4391605" cy="4678141"/>
          </a:xfrm>
          <a:custGeom>
            <a:avLst/>
            <a:gdLst/>
            <a:ahLst/>
            <a:cxnLst/>
            <a:rect l="l" t="t" r="r" b="b"/>
            <a:pathLst>
              <a:path w="4391605" h="4678141">
                <a:moveTo>
                  <a:pt x="0" y="0"/>
                </a:moveTo>
                <a:lnTo>
                  <a:pt x="4391605" y="0"/>
                </a:lnTo>
                <a:lnTo>
                  <a:pt x="4391605" y="4678140"/>
                </a:lnTo>
                <a:lnTo>
                  <a:pt x="0" y="4678140"/>
                </a:lnTo>
                <a:lnTo>
                  <a:pt x="0" y="0"/>
                </a:lnTo>
                <a:close/>
              </a:path>
            </a:pathLst>
          </a:custGeom>
          <a:blipFill>
            <a:blip r:embed="rId13"/>
            <a:stretch>
              <a:fillRect/>
            </a:stretch>
          </a:blipFill>
        </p:spPr>
      </p:sp>
      <p:sp>
        <p:nvSpPr>
          <p:cNvPr id="16" name="TextBox 16"/>
          <p:cNvSpPr txBox="1"/>
          <p:nvPr/>
        </p:nvSpPr>
        <p:spPr>
          <a:xfrm>
            <a:off x="6936110" y="3506513"/>
            <a:ext cx="1218101"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From:</a:t>
            </a:r>
          </a:p>
        </p:txBody>
      </p:sp>
      <p:sp>
        <p:nvSpPr>
          <p:cNvPr id="17" name="TextBox 17"/>
          <p:cNvSpPr txBox="1"/>
          <p:nvPr/>
        </p:nvSpPr>
        <p:spPr>
          <a:xfrm>
            <a:off x="478776" y="1761198"/>
            <a:ext cx="8103993"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ALLIGATOR ALLEY</a:t>
            </a:r>
          </a:p>
        </p:txBody>
      </p:sp>
      <p:sp>
        <p:nvSpPr>
          <p:cNvPr id="18" name="TextBox 18"/>
          <p:cNvSpPr txBox="1"/>
          <p:nvPr/>
        </p:nvSpPr>
        <p:spPr>
          <a:xfrm>
            <a:off x="474377" y="521996"/>
            <a:ext cx="12763952" cy="1235562"/>
          </a:xfrm>
          <a:prstGeom prst="rect">
            <a:avLst/>
          </a:prstGeom>
        </p:spPr>
        <p:txBody>
          <a:bodyPr lIns="0" tIns="0" rIns="0" bIns="0" rtlCol="0" anchor="t">
            <a:spAutoFit/>
          </a:bodyPr>
          <a:lstStyle/>
          <a:p>
            <a:pPr algn="l">
              <a:lnSpc>
                <a:spcPts val="10123"/>
              </a:lnSpc>
            </a:pPr>
            <a:r>
              <a:rPr lang="en-US" sz="7230" spc="-50">
                <a:solidFill>
                  <a:srgbClr val="292929"/>
                </a:solidFill>
                <a:latin typeface="TAN Angleton"/>
                <a:ea typeface="TAN Angleton"/>
                <a:cs typeface="TAN Angleton"/>
                <a:sym typeface="TAN Angleton"/>
              </a:rPr>
              <a:t>MICHAEL DAUGHERTY</a:t>
            </a:r>
          </a:p>
        </p:txBody>
      </p:sp>
      <p:sp>
        <p:nvSpPr>
          <p:cNvPr id="19" name="TextBox 19"/>
          <p:cNvSpPr txBox="1"/>
          <p:nvPr/>
        </p:nvSpPr>
        <p:spPr>
          <a:xfrm>
            <a:off x="6936110" y="2482013"/>
            <a:ext cx="1503356"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20" name="TextBox 20"/>
          <p:cNvSpPr txBox="1"/>
          <p:nvPr/>
        </p:nvSpPr>
        <p:spPr>
          <a:xfrm>
            <a:off x="8682079" y="2486012"/>
            <a:ext cx="9112498" cy="589618"/>
          </a:xfrm>
          <a:prstGeom prst="rect">
            <a:avLst/>
          </a:prstGeom>
        </p:spPr>
        <p:txBody>
          <a:bodyPr lIns="0" tIns="0" rIns="0" bIns="0" rtlCol="0" anchor="t">
            <a:spAutoFit/>
          </a:bodyPr>
          <a:lstStyle/>
          <a:p>
            <a:pPr algn="l">
              <a:lnSpc>
                <a:spcPts val="4829"/>
              </a:lnSpc>
            </a:pPr>
            <a:r>
              <a:rPr lang="en-US" sz="3449">
                <a:solidFill>
                  <a:srgbClr val="292929"/>
                </a:solidFill>
                <a:latin typeface="Anonymous Pro"/>
                <a:ea typeface="Anonymous Pro"/>
                <a:cs typeface="Anonymous Pro"/>
                <a:sym typeface="Anonymous Pro"/>
              </a:rPr>
              <a:t>April 28,1954 - </a:t>
            </a:r>
          </a:p>
        </p:txBody>
      </p:sp>
      <p:sp>
        <p:nvSpPr>
          <p:cNvPr id="21" name="TextBox 21"/>
          <p:cNvSpPr txBox="1"/>
          <p:nvPr/>
        </p:nvSpPr>
        <p:spPr>
          <a:xfrm>
            <a:off x="8682079" y="3481212"/>
            <a:ext cx="9356008" cy="648218"/>
          </a:xfrm>
          <a:prstGeom prst="rect">
            <a:avLst/>
          </a:prstGeom>
        </p:spPr>
        <p:txBody>
          <a:bodyPr lIns="0" tIns="0" rIns="0" bIns="0" rtlCol="0" anchor="t">
            <a:spAutoFit/>
          </a:bodyPr>
          <a:lstStyle/>
          <a:p>
            <a:pPr algn="l">
              <a:lnSpc>
                <a:spcPts val="5496"/>
              </a:lnSpc>
            </a:pPr>
            <a:r>
              <a:rPr lang="en-US" sz="3926">
                <a:solidFill>
                  <a:srgbClr val="292929"/>
                </a:solidFill>
                <a:latin typeface="Anonymous Pro"/>
                <a:ea typeface="Anonymous Pro"/>
                <a:cs typeface="Anonymous Pro"/>
                <a:sym typeface="Anonymous Pro"/>
              </a:rPr>
              <a:t>Cedar Rapids, Iowa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grpSp>
        <p:nvGrpSpPr>
          <p:cNvPr id="3" name="Group 3"/>
          <p:cNvGrpSpPr/>
          <p:nvPr/>
        </p:nvGrpSpPr>
        <p:grpSpPr>
          <a:xfrm>
            <a:off x="437116" y="3209453"/>
            <a:ext cx="4942786" cy="5956725"/>
            <a:chOff x="0" y="0"/>
            <a:chExt cx="6590381" cy="7942300"/>
          </a:xfrm>
        </p:grpSpPr>
        <p:pic>
          <p:nvPicPr>
            <p:cNvPr id="4" name="Picture 4"/>
            <p:cNvPicPr>
              <a:picLocks noChangeAspect="1"/>
            </p:cNvPicPr>
            <p:nvPr/>
          </p:nvPicPr>
          <p:blipFill>
            <a:blip r:embed="rId3"/>
            <a:srcRect l="41139" r="12496"/>
            <a:stretch>
              <a:fillRect/>
            </a:stretch>
          </p:blipFill>
          <p:spPr>
            <a:xfrm>
              <a:off x="0" y="0"/>
              <a:ext cx="6590381" cy="7942300"/>
            </a:xfrm>
            <a:prstGeom prst="rect">
              <a:avLst/>
            </a:prstGeom>
          </p:spPr>
        </p:pic>
      </p:grpSp>
      <p:sp>
        <p:nvSpPr>
          <p:cNvPr id="5" name="AutoShape 5"/>
          <p:cNvSpPr/>
          <p:nvPr/>
        </p:nvSpPr>
        <p:spPr>
          <a:xfrm>
            <a:off x="6682037" y="3371378"/>
            <a:ext cx="10894202" cy="0"/>
          </a:xfrm>
          <a:prstGeom prst="line">
            <a:avLst/>
          </a:prstGeom>
          <a:ln w="38100" cap="flat">
            <a:solidFill>
              <a:srgbClr val="B4B4B4"/>
            </a:solidFill>
            <a:prstDash val="sysDash"/>
            <a:headEnd type="none" w="sm" len="sm"/>
            <a:tailEnd type="none" w="sm" len="sm"/>
          </a:ln>
        </p:spPr>
      </p:sp>
      <p:sp>
        <p:nvSpPr>
          <p:cNvPr id="6" name="AutoShape 6"/>
          <p:cNvSpPr/>
          <p:nvPr/>
        </p:nvSpPr>
        <p:spPr>
          <a:xfrm>
            <a:off x="6648787" y="4356263"/>
            <a:ext cx="10894202" cy="0"/>
          </a:xfrm>
          <a:prstGeom prst="line">
            <a:avLst/>
          </a:prstGeom>
          <a:ln w="38100" cap="flat">
            <a:solidFill>
              <a:srgbClr val="B4B4B4"/>
            </a:solidFill>
            <a:prstDash val="sysDash"/>
            <a:headEnd type="none" w="sm" len="sm"/>
            <a:tailEnd type="none" w="sm" len="sm"/>
          </a:ln>
        </p:spPr>
      </p:sp>
      <p:sp>
        <p:nvSpPr>
          <p:cNvPr id="7" name="Freeform 7"/>
          <p:cNvSpPr/>
          <p:nvPr/>
        </p:nvSpPr>
        <p:spPr>
          <a:xfrm>
            <a:off x="15092194" y="167330"/>
            <a:ext cx="2660145" cy="1683815"/>
          </a:xfrm>
          <a:custGeom>
            <a:avLst/>
            <a:gdLst/>
            <a:ahLst/>
            <a:cxnLst/>
            <a:rect l="l" t="t" r="r" b="b"/>
            <a:pathLst>
              <a:path w="2660145" h="1683815">
                <a:moveTo>
                  <a:pt x="0" y="0"/>
                </a:moveTo>
                <a:lnTo>
                  <a:pt x="2660145" y="0"/>
                </a:lnTo>
                <a:lnTo>
                  <a:pt x="2660145" y="1683816"/>
                </a:lnTo>
                <a:lnTo>
                  <a:pt x="0" y="1683816"/>
                </a:lnTo>
                <a:lnTo>
                  <a:pt x="0" y="0"/>
                </a:lnTo>
                <a:close/>
              </a:path>
            </a:pathLst>
          </a:custGeom>
          <a:blipFill>
            <a:blip r:embed="rId4"/>
            <a:stretch>
              <a:fillRect/>
            </a:stretch>
          </a:blipFill>
        </p:spPr>
      </p:sp>
      <p:sp>
        <p:nvSpPr>
          <p:cNvPr id="8" name="Freeform 8"/>
          <p:cNvSpPr/>
          <p:nvPr/>
        </p:nvSpPr>
        <p:spPr>
          <a:xfrm>
            <a:off x="13506320" y="450727"/>
            <a:ext cx="1985816" cy="1117021"/>
          </a:xfrm>
          <a:custGeom>
            <a:avLst/>
            <a:gdLst/>
            <a:ahLst/>
            <a:cxnLst/>
            <a:rect l="l" t="t" r="r" b="b"/>
            <a:pathLst>
              <a:path w="1985816" h="1117021">
                <a:moveTo>
                  <a:pt x="0" y="0"/>
                </a:moveTo>
                <a:lnTo>
                  <a:pt x="1985816" y="0"/>
                </a:lnTo>
                <a:lnTo>
                  <a:pt x="1985816" y="1117022"/>
                </a:lnTo>
                <a:lnTo>
                  <a:pt x="0" y="11170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40282" y="3114893"/>
            <a:ext cx="5039619" cy="6127196"/>
          </a:xfrm>
          <a:custGeom>
            <a:avLst/>
            <a:gdLst/>
            <a:ahLst/>
            <a:cxnLst/>
            <a:rect l="l" t="t" r="r" b="b"/>
            <a:pathLst>
              <a:path w="5039619" h="6127196">
                <a:moveTo>
                  <a:pt x="0" y="0"/>
                </a:moveTo>
                <a:lnTo>
                  <a:pt x="5039619" y="0"/>
                </a:lnTo>
                <a:lnTo>
                  <a:pt x="5039619" y="6127197"/>
                </a:lnTo>
                <a:lnTo>
                  <a:pt x="0" y="61271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0" y="5480348"/>
            <a:ext cx="4965105" cy="4806652"/>
          </a:xfrm>
          <a:custGeom>
            <a:avLst/>
            <a:gdLst/>
            <a:ahLst/>
            <a:cxnLst/>
            <a:rect l="l" t="t" r="r" b="b"/>
            <a:pathLst>
              <a:path w="4965105" h="4806652">
                <a:moveTo>
                  <a:pt x="0" y="0"/>
                </a:moveTo>
                <a:lnTo>
                  <a:pt x="4965105" y="0"/>
                </a:lnTo>
                <a:lnTo>
                  <a:pt x="4965105" y="4806652"/>
                </a:lnTo>
                <a:lnTo>
                  <a:pt x="0" y="4806652"/>
                </a:lnTo>
                <a:lnTo>
                  <a:pt x="0" y="0"/>
                </a:lnTo>
                <a:close/>
              </a:path>
            </a:pathLst>
          </a:custGeom>
          <a:blipFill>
            <a:blip r:embed="rId9"/>
            <a:stretch>
              <a:fillRect t="-1648" b="-1648"/>
            </a:stretch>
          </a:blipFill>
        </p:spPr>
      </p:sp>
      <p:sp>
        <p:nvSpPr>
          <p:cNvPr id="11" name="TextBox 11"/>
          <p:cNvSpPr txBox="1"/>
          <p:nvPr/>
        </p:nvSpPr>
        <p:spPr>
          <a:xfrm>
            <a:off x="819888" y="1954461"/>
            <a:ext cx="6694910"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MISSISSIPPI RIVER</a:t>
            </a:r>
          </a:p>
        </p:txBody>
      </p:sp>
      <p:sp>
        <p:nvSpPr>
          <p:cNvPr id="12" name="TextBox 12"/>
          <p:cNvSpPr txBox="1"/>
          <p:nvPr/>
        </p:nvSpPr>
        <p:spPr>
          <a:xfrm>
            <a:off x="819888" y="760841"/>
            <a:ext cx="9689984" cy="1390468"/>
          </a:xfrm>
          <a:prstGeom prst="rect">
            <a:avLst/>
          </a:prstGeom>
        </p:spPr>
        <p:txBody>
          <a:bodyPr lIns="0" tIns="0" rIns="0" bIns="0" rtlCol="0" anchor="t">
            <a:spAutoFit/>
          </a:bodyPr>
          <a:lstStyle/>
          <a:p>
            <a:pPr algn="l">
              <a:lnSpc>
                <a:spcPts val="10123"/>
              </a:lnSpc>
            </a:pPr>
            <a:r>
              <a:rPr lang="en-US" sz="7230" spc="-238">
                <a:solidFill>
                  <a:srgbClr val="292929"/>
                </a:solidFill>
                <a:latin typeface="TAN Angleton"/>
                <a:ea typeface="TAN Angleton"/>
                <a:cs typeface="TAN Angleton"/>
                <a:sym typeface="TAN Angleton"/>
              </a:rPr>
              <a:t>FLORENCE PRICE</a:t>
            </a:r>
          </a:p>
          <a:p>
            <a:pPr algn="l">
              <a:lnSpc>
                <a:spcPts val="506"/>
              </a:lnSpc>
            </a:pPr>
            <a:endParaRPr lang="en-US" sz="7230" spc="-238">
              <a:solidFill>
                <a:srgbClr val="292929"/>
              </a:solidFill>
              <a:latin typeface="TAN Angleton"/>
              <a:ea typeface="TAN Angleton"/>
              <a:cs typeface="TAN Angleton"/>
              <a:sym typeface="TAN Angleton"/>
            </a:endParaRPr>
          </a:p>
        </p:txBody>
      </p:sp>
      <p:sp>
        <p:nvSpPr>
          <p:cNvPr id="13" name="TextBox 13"/>
          <p:cNvSpPr txBox="1"/>
          <p:nvPr/>
        </p:nvSpPr>
        <p:spPr>
          <a:xfrm>
            <a:off x="6875385" y="2650792"/>
            <a:ext cx="1564082"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14" name="TextBox 14"/>
          <p:cNvSpPr txBox="1"/>
          <p:nvPr/>
        </p:nvSpPr>
        <p:spPr>
          <a:xfrm>
            <a:off x="6875385" y="3668438"/>
            <a:ext cx="1278826"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From:</a:t>
            </a:r>
          </a:p>
        </p:txBody>
      </p:sp>
      <p:sp>
        <p:nvSpPr>
          <p:cNvPr id="15" name="TextBox 15"/>
          <p:cNvSpPr txBox="1"/>
          <p:nvPr/>
        </p:nvSpPr>
        <p:spPr>
          <a:xfrm>
            <a:off x="8582769" y="2637083"/>
            <a:ext cx="9112498" cy="589618"/>
          </a:xfrm>
          <a:prstGeom prst="rect">
            <a:avLst/>
          </a:prstGeom>
        </p:spPr>
        <p:txBody>
          <a:bodyPr lIns="0" tIns="0" rIns="0" bIns="0" rtlCol="0" anchor="t">
            <a:spAutoFit/>
          </a:bodyPr>
          <a:lstStyle/>
          <a:p>
            <a:pPr algn="l">
              <a:lnSpc>
                <a:spcPts val="4829"/>
              </a:lnSpc>
            </a:pPr>
            <a:r>
              <a:rPr lang="en-US" sz="3449">
                <a:solidFill>
                  <a:srgbClr val="292929"/>
                </a:solidFill>
                <a:latin typeface="Anonymous Pro"/>
                <a:ea typeface="Anonymous Pro"/>
                <a:cs typeface="Anonymous Pro"/>
                <a:sym typeface="Anonymous Pro"/>
              </a:rPr>
              <a:t>April 9,1887 - June 3, 1953</a:t>
            </a:r>
          </a:p>
        </p:txBody>
      </p:sp>
      <p:sp>
        <p:nvSpPr>
          <p:cNvPr id="16" name="TextBox 16"/>
          <p:cNvSpPr txBox="1"/>
          <p:nvPr/>
        </p:nvSpPr>
        <p:spPr>
          <a:xfrm>
            <a:off x="8582769" y="3643137"/>
            <a:ext cx="9356008" cy="648218"/>
          </a:xfrm>
          <a:prstGeom prst="rect">
            <a:avLst/>
          </a:prstGeom>
        </p:spPr>
        <p:txBody>
          <a:bodyPr lIns="0" tIns="0" rIns="0" bIns="0" rtlCol="0" anchor="t">
            <a:spAutoFit/>
          </a:bodyPr>
          <a:lstStyle/>
          <a:p>
            <a:pPr algn="l">
              <a:lnSpc>
                <a:spcPts val="5496"/>
              </a:lnSpc>
            </a:pPr>
            <a:r>
              <a:rPr lang="en-US" sz="3926">
                <a:solidFill>
                  <a:srgbClr val="292929"/>
                </a:solidFill>
                <a:latin typeface="Anonymous Pro"/>
                <a:ea typeface="Anonymous Pro"/>
                <a:cs typeface="Anonymous Pro"/>
                <a:sym typeface="Anonymous Pro"/>
              </a:rPr>
              <a:t>Little Rock, Arkansas</a:t>
            </a:r>
          </a:p>
        </p:txBody>
      </p:sp>
      <p:sp>
        <p:nvSpPr>
          <p:cNvPr id="17" name="TextBox 17"/>
          <p:cNvSpPr txBox="1"/>
          <p:nvPr/>
        </p:nvSpPr>
        <p:spPr>
          <a:xfrm>
            <a:off x="5806160" y="4546763"/>
            <a:ext cx="11889107" cy="5256718"/>
          </a:xfrm>
          <a:prstGeom prst="rect">
            <a:avLst/>
          </a:prstGeom>
        </p:spPr>
        <p:txBody>
          <a:bodyPr lIns="0" tIns="0" rIns="0" bIns="0" rtlCol="0" anchor="t">
            <a:spAutoFit/>
          </a:bodyPr>
          <a:lstStyle/>
          <a:p>
            <a:pPr algn="just">
              <a:lnSpc>
                <a:spcPts val="3844"/>
              </a:lnSpc>
            </a:pPr>
            <a:r>
              <a:rPr lang="en-US" sz="3696">
                <a:solidFill>
                  <a:srgbClr val="292929"/>
                </a:solidFill>
                <a:latin typeface="Canva Student Font"/>
                <a:ea typeface="Canva Student Font"/>
                <a:cs typeface="Canva Student Font"/>
                <a:sym typeface="Canva Student Font"/>
              </a:rPr>
              <a:t>Florence Beatrice Price was an American composer, pianist, organist, and music teacher. She was a talented child prodigy and went on to study at the New England Conservatory of Music.</a:t>
            </a:r>
          </a:p>
          <a:p>
            <a:pPr algn="just">
              <a:lnSpc>
                <a:spcPts val="1560"/>
              </a:lnSpc>
            </a:pPr>
            <a:endParaRPr lang="en-US" sz="3696">
              <a:solidFill>
                <a:srgbClr val="292929"/>
              </a:solidFill>
              <a:latin typeface="Canva Student Font"/>
              <a:ea typeface="Canva Student Font"/>
              <a:cs typeface="Canva Student Font"/>
              <a:sym typeface="Canva Student Font"/>
            </a:endParaRPr>
          </a:p>
          <a:p>
            <a:pPr algn="just">
              <a:lnSpc>
                <a:spcPts val="3844"/>
              </a:lnSpc>
            </a:pPr>
            <a:r>
              <a:rPr lang="en-US" sz="3696">
                <a:solidFill>
                  <a:srgbClr val="292929"/>
                </a:solidFill>
                <a:latin typeface="Canva Student Font"/>
                <a:ea typeface="Canva Student Font"/>
                <a:cs typeface="Canva Student Font"/>
                <a:sym typeface="Canva Student Font"/>
              </a:rPr>
              <a:t>Price wrote symphonies, piano music, spiritual arrangements, and more, blending classical traditions with the rhythms and melodies of African American music. She is known as the first African American women to have her music performed by a major orchestra. </a:t>
            </a:r>
          </a:p>
          <a:p>
            <a:pPr algn="just">
              <a:lnSpc>
                <a:spcPts val="1452"/>
              </a:lnSpc>
            </a:pPr>
            <a:endParaRPr lang="en-US" sz="3696">
              <a:solidFill>
                <a:srgbClr val="292929"/>
              </a:solidFill>
              <a:latin typeface="Canva Student Font"/>
              <a:ea typeface="Canva Student Font"/>
              <a:cs typeface="Canva Student Font"/>
              <a:sym typeface="Canva Student Font"/>
            </a:endParaRPr>
          </a:p>
          <a:p>
            <a:pPr algn="just">
              <a:lnSpc>
                <a:spcPts val="3844"/>
              </a:lnSpc>
            </a:pPr>
            <a:r>
              <a:rPr lang="en-US" sz="3696">
                <a:solidFill>
                  <a:srgbClr val="292929"/>
                </a:solidFill>
                <a:latin typeface="Canva Student Font"/>
                <a:ea typeface="Canva Student Font"/>
                <a:cs typeface="Canva Student Font"/>
                <a:sym typeface="Canva Student Font"/>
              </a:rPr>
              <a:t>Price wrote over 300 musical compositions! Much of her work was lost after she died and was not discovered until over 55 years later in her childhood home.</a:t>
            </a:r>
          </a:p>
          <a:p>
            <a:pPr algn="just">
              <a:lnSpc>
                <a:spcPts val="3844"/>
              </a:lnSpc>
            </a:pPr>
            <a:endParaRPr lang="en-US" sz="3696">
              <a:solidFill>
                <a:srgbClr val="292929"/>
              </a:solidFill>
              <a:latin typeface="Canva Student Font"/>
              <a:ea typeface="Canva Student Font"/>
              <a:cs typeface="Canva Student Font"/>
              <a:sym typeface="Canva Student Font"/>
            </a:endParaRPr>
          </a:p>
        </p:txBody>
      </p:sp>
      <p:grpSp>
        <p:nvGrpSpPr>
          <p:cNvPr id="18" name="Group 18"/>
          <p:cNvGrpSpPr/>
          <p:nvPr/>
        </p:nvGrpSpPr>
        <p:grpSpPr>
          <a:xfrm>
            <a:off x="17107450" y="9258300"/>
            <a:ext cx="831327" cy="837609"/>
            <a:chOff x="0" y="0"/>
            <a:chExt cx="1108436" cy="1116813"/>
          </a:xfrm>
        </p:grpSpPr>
        <p:sp>
          <p:nvSpPr>
            <p:cNvPr id="19" name="Freeform 19"/>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20"/>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11</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341066"/>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325950"/>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rot="-627174">
            <a:off x="483636" y="3098450"/>
            <a:ext cx="5290485" cy="3696727"/>
          </a:xfrm>
          <a:custGeom>
            <a:avLst/>
            <a:gdLst/>
            <a:ahLst/>
            <a:cxnLst/>
            <a:rect l="l" t="t" r="r" b="b"/>
            <a:pathLst>
              <a:path w="5290485" h="3696727">
                <a:moveTo>
                  <a:pt x="0" y="0"/>
                </a:moveTo>
                <a:lnTo>
                  <a:pt x="5290485" y="0"/>
                </a:lnTo>
                <a:lnTo>
                  <a:pt x="5290485" y="3696726"/>
                </a:lnTo>
                <a:lnTo>
                  <a:pt x="0" y="3696726"/>
                </a:lnTo>
                <a:lnTo>
                  <a:pt x="0" y="0"/>
                </a:lnTo>
                <a:close/>
              </a:path>
            </a:pathLst>
          </a:custGeom>
          <a:blipFill>
            <a:blip r:embed="rId3"/>
            <a:stretch>
              <a:fillRect/>
            </a:stretch>
          </a:blipFill>
        </p:spPr>
      </p:sp>
      <p:sp>
        <p:nvSpPr>
          <p:cNvPr id="6" name="Freeform 6"/>
          <p:cNvSpPr/>
          <p:nvPr/>
        </p:nvSpPr>
        <p:spPr>
          <a:xfrm rot="520734">
            <a:off x="12765112" y="381804"/>
            <a:ext cx="4009575" cy="2185218"/>
          </a:xfrm>
          <a:custGeom>
            <a:avLst/>
            <a:gdLst/>
            <a:ahLst/>
            <a:cxnLst/>
            <a:rect l="l" t="t" r="r" b="b"/>
            <a:pathLst>
              <a:path w="4009575" h="2185218">
                <a:moveTo>
                  <a:pt x="0" y="0"/>
                </a:moveTo>
                <a:lnTo>
                  <a:pt x="4009576" y="0"/>
                </a:lnTo>
                <a:lnTo>
                  <a:pt x="4009576" y="2185219"/>
                </a:lnTo>
                <a:lnTo>
                  <a:pt x="0" y="2185219"/>
                </a:lnTo>
                <a:lnTo>
                  <a:pt x="0" y="0"/>
                </a:lnTo>
                <a:close/>
              </a:path>
            </a:pathLst>
          </a:custGeom>
          <a:blipFill>
            <a:blip r:embed="rId4"/>
            <a:stretch>
              <a:fillRect/>
            </a:stretch>
          </a:blipFill>
        </p:spPr>
      </p:sp>
      <p:sp>
        <p:nvSpPr>
          <p:cNvPr id="7" name="Freeform 7"/>
          <p:cNvSpPr/>
          <p:nvPr/>
        </p:nvSpPr>
        <p:spPr>
          <a:xfrm>
            <a:off x="15135203" y="290897"/>
            <a:ext cx="2902884" cy="1872360"/>
          </a:xfrm>
          <a:custGeom>
            <a:avLst/>
            <a:gdLst/>
            <a:ahLst/>
            <a:cxnLst/>
            <a:rect l="l" t="t" r="r" b="b"/>
            <a:pathLst>
              <a:path w="2902884" h="1872360">
                <a:moveTo>
                  <a:pt x="0" y="0"/>
                </a:moveTo>
                <a:lnTo>
                  <a:pt x="2902884" y="0"/>
                </a:lnTo>
                <a:lnTo>
                  <a:pt x="2902884" y="1872360"/>
                </a:lnTo>
                <a:lnTo>
                  <a:pt x="0" y="1872360"/>
                </a:lnTo>
                <a:lnTo>
                  <a:pt x="0" y="0"/>
                </a:lnTo>
                <a:close/>
              </a:path>
            </a:pathLst>
          </a:custGeom>
          <a:blipFill>
            <a:blip r:embed="rId5"/>
            <a:stretch>
              <a:fillRect/>
            </a:stretch>
          </a:blipFill>
        </p:spPr>
      </p:sp>
      <p:sp>
        <p:nvSpPr>
          <p:cNvPr id="8" name="TextBox 8"/>
          <p:cNvSpPr txBox="1"/>
          <p:nvPr/>
        </p:nvSpPr>
        <p:spPr>
          <a:xfrm>
            <a:off x="6606012" y="4478350"/>
            <a:ext cx="10927453" cy="5387022"/>
          </a:xfrm>
          <a:prstGeom prst="rect">
            <a:avLst/>
          </a:prstGeom>
        </p:spPr>
        <p:txBody>
          <a:bodyPr lIns="0" tIns="0" rIns="0" bIns="0" rtlCol="0" anchor="t">
            <a:spAutoFit/>
          </a:bodyPr>
          <a:lstStyle/>
          <a:p>
            <a:pPr algn="just">
              <a:lnSpc>
                <a:spcPts val="4427"/>
              </a:lnSpc>
            </a:pPr>
            <a:r>
              <a:rPr lang="en-US" sz="3849">
                <a:solidFill>
                  <a:srgbClr val="292929"/>
                </a:solidFill>
                <a:latin typeface="Canva Student Font"/>
                <a:ea typeface="Canva Student Font"/>
                <a:cs typeface="Canva Student Font"/>
                <a:sym typeface="Canva Student Font"/>
              </a:rPr>
              <a:t>Woodrow Wilson Guthrie, “Woody,” was an American folk singer and songwriter who told stories about everyday people through his music. He grew up in Oklahoma and traveled across the country during the Great Depression, singing about workers, farmers, and families trying to make a better life. </a:t>
            </a:r>
          </a:p>
          <a:p>
            <a:pPr algn="just">
              <a:lnSpc>
                <a:spcPts val="2415"/>
              </a:lnSpc>
            </a:pPr>
            <a:endParaRPr lang="en-US" sz="3849">
              <a:solidFill>
                <a:srgbClr val="292929"/>
              </a:solidFill>
              <a:latin typeface="Canva Student Font"/>
              <a:ea typeface="Canva Student Font"/>
              <a:cs typeface="Canva Student Font"/>
              <a:sym typeface="Canva Student Font"/>
            </a:endParaRPr>
          </a:p>
          <a:p>
            <a:pPr algn="just">
              <a:lnSpc>
                <a:spcPts val="4427"/>
              </a:lnSpc>
            </a:pPr>
            <a:r>
              <a:rPr lang="en-US" sz="3849">
                <a:solidFill>
                  <a:srgbClr val="292929"/>
                </a:solidFill>
                <a:latin typeface="Canva Student Font"/>
                <a:ea typeface="Canva Student Font"/>
                <a:cs typeface="Canva Student Font"/>
                <a:sym typeface="Canva Student Font"/>
              </a:rPr>
              <a:t>His most famous song is “This Land Is Your Land,” which has become one of America’s most beloved folk songs. Woody believed music could bring people together and inspire change, and his songs are still sung by people all over the world today.</a:t>
            </a:r>
          </a:p>
        </p:txBody>
      </p:sp>
      <p:sp>
        <p:nvSpPr>
          <p:cNvPr id="9" name="TextBox 9"/>
          <p:cNvSpPr txBox="1"/>
          <p:nvPr/>
        </p:nvSpPr>
        <p:spPr>
          <a:xfrm>
            <a:off x="903410" y="1732623"/>
            <a:ext cx="8103993"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THE GREAT PLAINS</a:t>
            </a:r>
          </a:p>
        </p:txBody>
      </p:sp>
      <p:sp>
        <p:nvSpPr>
          <p:cNvPr id="10" name="TextBox 10"/>
          <p:cNvSpPr txBox="1"/>
          <p:nvPr/>
        </p:nvSpPr>
        <p:spPr>
          <a:xfrm>
            <a:off x="844872" y="570898"/>
            <a:ext cx="10073191" cy="1235562"/>
          </a:xfrm>
          <a:prstGeom prst="rect">
            <a:avLst/>
          </a:prstGeom>
        </p:spPr>
        <p:txBody>
          <a:bodyPr lIns="0" tIns="0" rIns="0" bIns="0" rtlCol="0" anchor="t">
            <a:spAutoFit/>
          </a:bodyPr>
          <a:lstStyle/>
          <a:p>
            <a:pPr algn="l">
              <a:lnSpc>
                <a:spcPts val="10123"/>
              </a:lnSpc>
            </a:pPr>
            <a:r>
              <a:rPr lang="en-US" sz="7230" spc="-238">
                <a:solidFill>
                  <a:srgbClr val="292929"/>
                </a:solidFill>
                <a:latin typeface="TAN Angleton"/>
                <a:ea typeface="TAN Angleton"/>
                <a:cs typeface="TAN Angleton"/>
                <a:sym typeface="TAN Angleton"/>
              </a:rPr>
              <a:t>WOODY GUTHRIE</a:t>
            </a:r>
          </a:p>
        </p:txBody>
      </p:sp>
      <p:sp>
        <p:nvSpPr>
          <p:cNvPr id="11" name="TextBox 11"/>
          <p:cNvSpPr txBox="1"/>
          <p:nvPr/>
        </p:nvSpPr>
        <p:spPr>
          <a:xfrm>
            <a:off x="6863240" y="2598773"/>
            <a:ext cx="1479066"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12" name="TextBox 12"/>
          <p:cNvSpPr txBox="1"/>
          <p:nvPr/>
        </p:nvSpPr>
        <p:spPr>
          <a:xfrm>
            <a:off x="6863240" y="3638125"/>
            <a:ext cx="1290971"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From:</a:t>
            </a:r>
          </a:p>
        </p:txBody>
      </p:sp>
      <p:sp>
        <p:nvSpPr>
          <p:cNvPr id="13" name="TextBox 13"/>
          <p:cNvSpPr txBox="1"/>
          <p:nvPr/>
        </p:nvSpPr>
        <p:spPr>
          <a:xfrm>
            <a:off x="8582769" y="2606771"/>
            <a:ext cx="9112498" cy="589618"/>
          </a:xfrm>
          <a:prstGeom prst="rect">
            <a:avLst/>
          </a:prstGeom>
        </p:spPr>
        <p:txBody>
          <a:bodyPr lIns="0" tIns="0" rIns="0" bIns="0" rtlCol="0" anchor="t">
            <a:spAutoFit/>
          </a:bodyPr>
          <a:lstStyle/>
          <a:p>
            <a:pPr algn="l">
              <a:lnSpc>
                <a:spcPts val="4829"/>
              </a:lnSpc>
            </a:pPr>
            <a:r>
              <a:rPr lang="en-US" sz="3449">
                <a:solidFill>
                  <a:srgbClr val="292929"/>
                </a:solidFill>
                <a:latin typeface="Anonymous Pro"/>
                <a:ea typeface="Anonymous Pro"/>
                <a:cs typeface="Anonymous Pro"/>
                <a:sym typeface="Anonymous Pro"/>
              </a:rPr>
              <a:t>July 14, 1912 - October 3, 1967</a:t>
            </a:r>
          </a:p>
        </p:txBody>
      </p:sp>
      <p:sp>
        <p:nvSpPr>
          <p:cNvPr id="14" name="TextBox 14"/>
          <p:cNvSpPr txBox="1"/>
          <p:nvPr/>
        </p:nvSpPr>
        <p:spPr>
          <a:xfrm>
            <a:off x="8582769" y="3612824"/>
            <a:ext cx="9356008" cy="648218"/>
          </a:xfrm>
          <a:prstGeom prst="rect">
            <a:avLst/>
          </a:prstGeom>
        </p:spPr>
        <p:txBody>
          <a:bodyPr lIns="0" tIns="0" rIns="0" bIns="0" rtlCol="0" anchor="t">
            <a:spAutoFit/>
          </a:bodyPr>
          <a:lstStyle/>
          <a:p>
            <a:pPr algn="l">
              <a:lnSpc>
                <a:spcPts val="5496"/>
              </a:lnSpc>
            </a:pPr>
            <a:r>
              <a:rPr lang="en-US" sz="3926">
                <a:solidFill>
                  <a:srgbClr val="292929"/>
                </a:solidFill>
                <a:latin typeface="Anonymous Pro"/>
                <a:ea typeface="Anonymous Pro"/>
                <a:cs typeface="Anonymous Pro"/>
                <a:sym typeface="Anonymous Pro"/>
              </a:rPr>
              <a:t>Okemah, Oklahoma</a:t>
            </a:r>
          </a:p>
        </p:txBody>
      </p:sp>
      <p:sp>
        <p:nvSpPr>
          <p:cNvPr id="15" name="Freeform 15"/>
          <p:cNvSpPr/>
          <p:nvPr/>
        </p:nvSpPr>
        <p:spPr>
          <a:xfrm rot="-623159">
            <a:off x="791790" y="3284662"/>
            <a:ext cx="4751790" cy="3143570"/>
          </a:xfrm>
          <a:custGeom>
            <a:avLst/>
            <a:gdLst/>
            <a:ahLst/>
            <a:cxnLst/>
            <a:rect l="l" t="t" r="r" b="b"/>
            <a:pathLst>
              <a:path w="4751790" h="3143570">
                <a:moveTo>
                  <a:pt x="0" y="0"/>
                </a:moveTo>
                <a:lnTo>
                  <a:pt x="4751790" y="0"/>
                </a:lnTo>
                <a:lnTo>
                  <a:pt x="4751790" y="3143570"/>
                </a:lnTo>
                <a:lnTo>
                  <a:pt x="0" y="3143570"/>
                </a:lnTo>
                <a:lnTo>
                  <a:pt x="0" y="0"/>
                </a:lnTo>
                <a:close/>
              </a:path>
            </a:pathLst>
          </a:custGeom>
          <a:blipFill>
            <a:blip r:embed="rId6">
              <a:alphaModFix amt="95000"/>
            </a:blip>
            <a:stretch>
              <a:fillRect l="-10396" t="-48137" r="-36872"/>
            </a:stretch>
          </a:blipFill>
        </p:spPr>
      </p:sp>
      <p:sp>
        <p:nvSpPr>
          <p:cNvPr id="16" name="Freeform 16"/>
          <p:cNvSpPr/>
          <p:nvPr/>
        </p:nvSpPr>
        <p:spPr>
          <a:xfrm>
            <a:off x="-267905" y="4772309"/>
            <a:ext cx="6793567" cy="7494939"/>
          </a:xfrm>
          <a:custGeom>
            <a:avLst/>
            <a:gdLst/>
            <a:ahLst/>
            <a:cxnLst/>
            <a:rect l="l" t="t" r="r" b="b"/>
            <a:pathLst>
              <a:path w="6793567" h="7494939">
                <a:moveTo>
                  <a:pt x="0" y="0"/>
                </a:moveTo>
                <a:lnTo>
                  <a:pt x="6793567" y="0"/>
                </a:lnTo>
                <a:lnTo>
                  <a:pt x="6793567" y="7494939"/>
                </a:lnTo>
                <a:lnTo>
                  <a:pt x="0" y="7494939"/>
                </a:lnTo>
                <a:lnTo>
                  <a:pt x="0" y="0"/>
                </a:lnTo>
                <a:close/>
              </a:path>
            </a:pathLst>
          </a:custGeom>
          <a:blipFill>
            <a:blip r:embed="rId7"/>
            <a:stretch>
              <a:fillRect l="-39497" r="-8137"/>
            </a:stretch>
          </a:blipFill>
        </p:spPr>
      </p:sp>
      <p:sp>
        <p:nvSpPr>
          <p:cNvPr id="17" name="Freeform 17"/>
          <p:cNvSpPr/>
          <p:nvPr/>
        </p:nvSpPr>
        <p:spPr>
          <a:xfrm rot="-4940803">
            <a:off x="475120" y="2574904"/>
            <a:ext cx="875630" cy="3260967"/>
          </a:xfrm>
          <a:custGeom>
            <a:avLst/>
            <a:gdLst/>
            <a:ahLst/>
            <a:cxnLst/>
            <a:rect l="l" t="t" r="r" b="b"/>
            <a:pathLst>
              <a:path w="875630" h="3260967">
                <a:moveTo>
                  <a:pt x="0" y="0"/>
                </a:moveTo>
                <a:lnTo>
                  <a:pt x="875630" y="0"/>
                </a:lnTo>
                <a:lnTo>
                  <a:pt x="875630" y="3260967"/>
                </a:lnTo>
                <a:lnTo>
                  <a:pt x="0" y="3260967"/>
                </a:lnTo>
                <a:lnTo>
                  <a:pt x="0" y="0"/>
                </a:lnTo>
                <a:close/>
              </a:path>
            </a:pathLst>
          </a:custGeom>
          <a:blipFill>
            <a:blip r:embed="rId8"/>
            <a:stretch>
              <a:fillRect/>
            </a:stretch>
          </a:blipFill>
        </p:spPr>
      </p:sp>
      <p:grpSp>
        <p:nvGrpSpPr>
          <p:cNvPr id="18" name="Group 18"/>
          <p:cNvGrpSpPr/>
          <p:nvPr/>
        </p:nvGrpSpPr>
        <p:grpSpPr>
          <a:xfrm>
            <a:off x="17107450" y="9258300"/>
            <a:ext cx="831327" cy="837609"/>
            <a:chOff x="0" y="0"/>
            <a:chExt cx="1108436" cy="1116813"/>
          </a:xfrm>
        </p:grpSpPr>
        <p:sp>
          <p:nvSpPr>
            <p:cNvPr id="19" name="Freeform 19"/>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20"/>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12</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194338"/>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a:off x="236252" y="2795841"/>
            <a:ext cx="5429400" cy="6024010"/>
          </a:xfrm>
          <a:custGeom>
            <a:avLst/>
            <a:gdLst/>
            <a:ahLst/>
            <a:cxnLst/>
            <a:rect l="l" t="t" r="r" b="b"/>
            <a:pathLst>
              <a:path w="5429400" h="6024010">
                <a:moveTo>
                  <a:pt x="0" y="0"/>
                </a:moveTo>
                <a:lnTo>
                  <a:pt x="5429399" y="0"/>
                </a:lnTo>
                <a:lnTo>
                  <a:pt x="5429399" y="6024010"/>
                </a:lnTo>
                <a:lnTo>
                  <a:pt x="0" y="6024010"/>
                </a:lnTo>
                <a:lnTo>
                  <a:pt x="0" y="0"/>
                </a:lnTo>
                <a:close/>
              </a:path>
            </a:pathLst>
          </a:custGeom>
          <a:blipFill>
            <a:blip r:embed="rId3"/>
            <a:stretch>
              <a:fillRect l="-5198" r="-5198"/>
            </a:stretch>
          </a:blipFill>
        </p:spPr>
      </p:sp>
      <p:sp>
        <p:nvSpPr>
          <p:cNvPr id="6" name="Freeform 6"/>
          <p:cNvSpPr/>
          <p:nvPr/>
        </p:nvSpPr>
        <p:spPr>
          <a:xfrm>
            <a:off x="15287753" y="157611"/>
            <a:ext cx="2750334" cy="1746462"/>
          </a:xfrm>
          <a:custGeom>
            <a:avLst/>
            <a:gdLst/>
            <a:ahLst/>
            <a:cxnLst/>
            <a:rect l="l" t="t" r="r" b="b"/>
            <a:pathLst>
              <a:path w="2750334" h="1746462">
                <a:moveTo>
                  <a:pt x="0" y="0"/>
                </a:moveTo>
                <a:lnTo>
                  <a:pt x="2750334" y="0"/>
                </a:lnTo>
                <a:lnTo>
                  <a:pt x="2750334" y="1746462"/>
                </a:lnTo>
                <a:lnTo>
                  <a:pt x="0" y="1746462"/>
                </a:lnTo>
                <a:lnTo>
                  <a:pt x="0" y="0"/>
                </a:lnTo>
                <a:close/>
              </a:path>
            </a:pathLst>
          </a:custGeom>
          <a:blipFill>
            <a:blip r:embed="rId4">
              <a:alphaModFix amt="75000"/>
            </a:blip>
            <a:stretch>
              <a:fillRect/>
            </a:stretch>
          </a:blipFill>
        </p:spPr>
      </p:sp>
      <p:sp>
        <p:nvSpPr>
          <p:cNvPr id="7" name="Freeform 7"/>
          <p:cNvSpPr/>
          <p:nvPr/>
        </p:nvSpPr>
        <p:spPr>
          <a:xfrm>
            <a:off x="13360083" y="162585"/>
            <a:ext cx="1667152" cy="2103662"/>
          </a:xfrm>
          <a:custGeom>
            <a:avLst/>
            <a:gdLst/>
            <a:ahLst/>
            <a:cxnLst/>
            <a:rect l="l" t="t" r="r" b="b"/>
            <a:pathLst>
              <a:path w="1667152" h="2103662">
                <a:moveTo>
                  <a:pt x="0" y="0"/>
                </a:moveTo>
                <a:lnTo>
                  <a:pt x="1667152" y="0"/>
                </a:lnTo>
                <a:lnTo>
                  <a:pt x="1667152" y="2103662"/>
                </a:lnTo>
                <a:lnTo>
                  <a:pt x="0" y="2103662"/>
                </a:lnTo>
                <a:lnTo>
                  <a:pt x="0" y="0"/>
                </a:lnTo>
                <a:close/>
              </a:path>
            </a:pathLst>
          </a:custGeom>
          <a:blipFill>
            <a:blip r:embed="rId5">
              <a:alphaModFix amt="81000"/>
            </a:blip>
            <a:stretch>
              <a:fillRect/>
            </a:stretch>
          </a:blipFill>
        </p:spPr>
      </p:sp>
      <p:sp>
        <p:nvSpPr>
          <p:cNvPr id="8" name="Freeform 8"/>
          <p:cNvSpPr/>
          <p:nvPr/>
        </p:nvSpPr>
        <p:spPr>
          <a:xfrm>
            <a:off x="14278318" y="898371"/>
            <a:ext cx="2018870" cy="1731181"/>
          </a:xfrm>
          <a:custGeom>
            <a:avLst/>
            <a:gdLst/>
            <a:ahLst/>
            <a:cxnLst/>
            <a:rect l="l" t="t" r="r" b="b"/>
            <a:pathLst>
              <a:path w="2018870" h="1731181">
                <a:moveTo>
                  <a:pt x="0" y="0"/>
                </a:moveTo>
                <a:lnTo>
                  <a:pt x="2018870" y="0"/>
                </a:lnTo>
                <a:lnTo>
                  <a:pt x="2018870" y="1731181"/>
                </a:lnTo>
                <a:lnTo>
                  <a:pt x="0" y="1731181"/>
                </a:lnTo>
                <a:lnTo>
                  <a:pt x="0" y="0"/>
                </a:lnTo>
                <a:close/>
              </a:path>
            </a:pathLst>
          </a:custGeom>
          <a:blipFill>
            <a:blip r:embed="rId6"/>
            <a:stretch>
              <a:fillRect/>
            </a:stretch>
          </a:blipFill>
        </p:spPr>
      </p:sp>
      <p:sp>
        <p:nvSpPr>
          <p:cNvPr id="9" name="Freeform 9"/>
          <p:cNvSpPr/>
          <p:nvPr/>
        </p:nvSpPr>
        <p:spPr>
          <a:xfrm>
            <a:off x="474377" y="3209453"/>
            <a:ext cx="4905525" cy="5032170"/>
          </a:xfrm>
          <a:custGeom>
            <a:avLst/>
            <a:gdLst/>
            <a:ahLst/>
            <a:cxnLst/>
            <a:rect l="l" t="t" r="r" b="b"/>
            <a:pathLst>
              <a:path w="4905525" h="5032170">
                <a:moveTo>
                  <a:pt x="0" y="0"/>
                </a:moveTo>
                <a:lnTo>
                  <a:pt x="4905524" y="0"/>
                </a:lnTo>
                <a:lnTo>
                  <a:pt x="4905524" y="5032170"/>
                </a:lnTo>
                <a:lnTo>
                  <a:pt x="0" y="5032170"/>
                </a:lnTo>
                <a:lnTo>
                  <a:pt x="0" y="0"/>
                </a:lnTo>
                <a:close/>
              </a:path>
            </a:pathLst>
          </a:custGeom>
          <a:blipFill>
            <a:blip r:embed="rId7"/>
            <a:stretch>
              <a:fillRect l="-49394" r="-4573"/>
            </a:stretch>
          </a:blipFill>
        </p:spPr>
      </p:sp>
      <p:sp>
        <p:nvSpPr>
          <p:cNvPr id="10" name="Freeform 10"/>
          <p:cNvSpPr/>
          <p:nvPr/>
        </p:nvSpPr>
        <p:spPr>
          <a:xfrm>
            <a:off x="365478" y="5017092"/>
            <a:ext cx="4685315" cy="5602779"/>
          </a:xfrm>
          <a:custGeom>
            <a:avLst/>
            <a:gdLst/>
            <a:ahLst/>
            <a:cxnLst/>
            <a:rect l="l" t="t" r="r" b="b"/>
            <a:pathLst>
              <a:path w="4685315" h="5602779">
                <a:moveTo>
                  <a:pt x="0" y="0"/>
                </a:moveTo>
                <a:lnTo>
                  <a:pt x="4685315" y="0"/>
                </a:lnTo>
                <a:lnTo>
                  <a:pt x="4685315" y="5602779"/>
                </a:lnTo>
                <a:lnTo>
                  <a:pt x="0" y="5602779"/>
                </a:lnTo>
                <a:lnTo>
                  <a:pt x="0" y="0"/>
                </a:lnTo>
                <a:close/>
              </a:path>
            </a:pathLst>
          </a:custGeom>
          <a:blipFill>
            <a:blip r:embed="rId8"/>
            <a:stretch>
              <a:fillRect t="-23508" b="-6574"/>
            </a:stretch>
          </a:blipFill>
        </p:spPr>
      </p:sp>
      <p:sp>
        <p:nvSpPr>
          <p:cNvPr id="11" name="TextBox 11"/>
          <p:cNvSpPr txBox="1"/>
          <p:nvPr/>
        </p:nvSpPr>
        <p:spPr>
          <a:xfrm>
            <a:off x="5954101" y="4327688"/>
            <a:ext cx="11305199" cy="5641640"/>
          </a:xfrm>
          <a:prstGeom prst="rect">
            <a:avLst/>
          </a:prstGeom>
        </p:spPr>
        <p:txBody>
          <a:bodyPr lIns="0" tIns="0" rIns="0" bIns="0" rtlCol="0" anchor="t">
            <a:spAutoFit/>
          </a:bodyPr>
          <a:lstStyle/>
          <a:p>
            <a:pPr algn="just">
              <a:lnSpc>
                <a:spcPts val="4514"/>
              </a:lnSpc>
            </a:pPr>
            <a:r>
              <a:rPr lang="en-US" sz="3640">
                <a:solidFill>
                  <a:srgbClr val="292929"/>
                </a:solidFill>
                <a:latin typeface="Canva Student Font"/>
                <a:ea typeface="Canva Student Font"/>
                <a:cs typeface="Canva Student Font"/>
                <a:sym typeface="Canva Student Font"/>
              </a:rPr>
              <a:t>Aaron Copland was a 20th century American composer, often referred to as the “Dean of American Music.” At age 20, he studied music in Paris and then moved back to the U.S., where he worked as a composer. Copland’s music was often inspired by landscapes and the American spirit.</a:t>
            </a:r>
          </a:p>
          <a:p>
            <a:pPr algn="just">
              <a:lnSpc>
                <a:spcPts val="2480"/>
              </a:lnSpc>
            </a:pPr>
            <a:endParaRPr lang="en-US" sz="3640">
              <a:solidFill>
                <a:srgbClr val="292929"/>
              </a:solidFill>
              <a:latin typeface="Canva Student Font"/>
              <a:ea typeface="Canva Student Font"/>
              <a:cs typeface="Canva Student Font"/>
              <a:sym typeface="Canva Student Font"/>
            </a:endParaRPr>
          </a:p>
          <a:p>
            <a:pPr algn="just">
              <a:lnSpc>
                <a:spcPts val="4514"/>
              </a:lnSpc>
            </a:pPr>
            <a:r>
              <a:rPr lang="en-US" sz="3640">
                <a:solidFill>
                  <a:srgbClr val="292929"/>
                </a:solidFill>
                <a:latin typeface="Canva Student Font"/>
                <a:ea typeface="Canva Student Font"/>
                <a:cs typeface="Canva Student Font"/>
                <a:sym typeface="Canva Student Font"/>
              </a:rPr>
              <a:t>Copland is best known for the music he wrote in the 1930s and 1940s. These pieces were written in an “everyday” style, meaning they were designed to be accessible for everyone to enjoy. </a:t>
            </a:r>
          </a:p>
          <a:p>
            <a:pPr algn="just">
              <a:lnSpc>
                <a:spcPts val="2480"/>
              </a:lnSpc>
            </a:pPr>
            <a:endParaRPr lang="en-US" sz="3640">
              <a:solidFill>
                <a:srgbClr val="292929"/>
              </a:solidFill>
              <a:latin typeface="Canva Student Font"/>
              <a:ea typeface="Canva Student Font"/>
              <a:cs typeface="Canva Student Font"/>
              <a:sym typeface="Canva Student Font"/>
            </a:endParaRPr>
          </a:p>
          <a:p>
            <a:pPr algn="just">
              <a:lnSpc>
                <a:spcPts val="4514"/>
              </a:lnSpc>
            </a:pPr>
            <a:r>
              <a:rPr lang="en-US" sz="3640">
                <a:solidFill>
                  <a:srgbClr val="292929"/>
                </a:solidFill>
                <a:latin typeface="Canva Student Font"/>
                <a:ea typeface="Canva Student Font"/>
                <a:cs typeface="Canva Student Font"/>
                <a:sym typeface="Canva Student Font"/>
              </a:rPr>
              <a:t>In addition to composing, Copland was a teacher, conductor, writer, and critic.</a:t>
            </a:r>
          </a:p>
          <a:p>
            <a:pPr algn="just">
              <a:lnSpc>
                <a:spcPts val="3398"/>
              </a:lnSpc>
            </a:pPr>
            <a:endParaRPr lang="en-US" sz="3640">
              <a:solidFill>
                <a:srgbClr val="292929"/>
              </a:solidFill>
              <a:latin typeface="Canva Student Font"/>
              <a:ea typeface="Canva Student Font"/>
              <a:cs typeface="Canva Student Font"/>
              <a:sym typeface="Canva Student Font"/>
            </a:endParaRPr>
          </a:p>
        </p:txBody>
      </p:sp>
      <p:sp>
        <p:nvSpPr>
          <p:cNvPr id="12" name="TextBox 12"/>
          <p:cNvSpPr txBox="1"/>
          <p:nvPr/>
        </p:nvSpPr>
        <p:spPr>
          <a:xfrm>
            <a:off x="8582769" y="3481212"/>
            <a:ext cx="9356008" cy="622270"/>
          </a:xfrm>
          <a:prstGeom prst="rect">
            <a:avLst/>
          </a:prstGeom>
        </p:spPr>
        <p:txBody>
          <a:bodyPr lIns="0" tIns="0" rIns="0" bIns="0" rtlCol="0" anchor="t">
            <a:spAutoFit/>
          </a:bodyPr>
          <a:lstStyle/>
          <a:p>
            <a:pPr algn="l">
              <a:lnSpc>
                <a:spcPts val="5076"/>
              </a:lnSpc>
            </a:pPr>
            <a:r>
              <a:rPr lang="en-US" sz="3626">
                <a:solidFill>
                  <a:srgbClr val="292929"/>
                </a:solidFill>
                <a:latin typeface="Anonymous Pro"/>
                <a:ea typeface="Anonymous Pro"/>
                <a:cs typeface="Anonymous Pro"/>
                <a:sym typeface="Anonymous Pro"/>
              </a:rPr>
              <a:t>Brooklyn, New York</a:t>
            </a:r>
          </a:p>
        </p:txBody>
      </p:sp>
      <p:sp>
        <p:nvSpPr>
          <p:cNvPr id="13" name="TextBox 13"/>
          <p:cNvSpPr txBox="1"/>
          <p:nvPr/>
        </p:nvSpPr>
        <p:spPr>
          <a:xfrm>
            <a:off x="6682037" y="3493539"/>
            <a:ext cx="1303116"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From:</a:t>
            </a:r>
          </a:p>
        </p:txBody>
      </p:sp>
      <p:sp>
        <p:nvSpPr>
          <p:cNvPr id="14" name="TextBox 14"/>
          <p:cNvSpPr txBox="1"/>
          <p:nvPr/>
        </p:nvSpPr>
        <p:spPr>
          <a:xfrm>
            <a:off x="478776" y="1761198"/>
            <a:ext cx="8103993" cy="796624"/>
          </a:xfrm>
          <a:prstGeom prst="rect">
            <a:avLst/>
          </a:prstGeom>
        </p:spPr>
        <p:txBody>
          <a:bodyPr lIns="0" tIns="0" rIns="0" bIns="0" rtlCol="0" anchor="t">
            <a:spAutoFit/>
          </a:bodyPr>
          <a:lstStyle/>
          <a:p>
            <a:pPr algn="l">
              <a:lnSpc>
                <a:spcPts val="6799"/>
              </a:lnSpc>
            </a:pPr>
            <a:r>
              <a:rPr lang="en-US" sz="4330" spc="-108">
                <a:solidFill>
                  <a:srgbClr val="ADA696"/>
                </a:solidFill>
                <a:latin typeface="TAN Angleton"/>
                <a:ea typeface="TAN Angleton"/>
                <a:cs typeface="TAN Angleton"/>
                <a:sym typeface="TAN Angleton"/>
              </a:rPr>
              <a:t>THE WEST</a:t>
            </a:r>
          </a:p>
        </p:txBody>
      </p:sp>
      <p:sp>
        <p:nvSpPr>
          <p:cNvPr id="15" name="TextBox 15"/>
          <p:cNvSpPr txBox="1"/>
          <p:nvPr/>
        </p:nvSpPr>
        <p:spPr>
          <a:xfrm>
            <a:off x="474377" y="521996"/>
            <a:ext cx="11831383" cy="1241965"/>
          </a:xfrm>
          <a:prstGeom prst="rect">
            <a:avLst/>
          </a:prstGeom>
        </p:spPr>
        <p:txBody>
          <a:bodyPr lIns="0" tIns="0" rIns="0" bIns="0" rtlCol="0" anchor="t">
            <a:spAutoFit/>
          </a:bodyPr>
          <a:lstStyle/>
          <a:p>
            <a:pPr algn="l">
              <a:lnSpc>
                <a:spcPts val="10123"/>
              </a:lnSpc>
            </a:pPr>
            <a:r>
              <a:rPr lang="en-US" sz="7230" spc="-723">
                <a:solidFill>
                  <a:srgbClr val="292929"/>
                </a:solidFill>
                <a:latin typeface="TAN Angleton"/>
                <a:ea typeface="TAN Angleton"/>
                <a:cs typeface="TAN Angleton"/>
                <a:sym typeface="TAN Angleton"/>
              </a:rPr>
              <a:t>AARON COPLAND</a:t>
            </a:r>
          </a:p>
        </p:txBody>
      </p:sp>
      <p:sp>
        <p:nvSpPr>
          <p:cNvPr id="16" name="TextBox 16"/>
          <p:cNvSpPr txBox="1"/>
          <p:nvPr/>
        </p:nvSpPr>
        <p:spPr>
          <a:xfrm>
            <a:off x="6682037" y="2482013"/>
            <a:ext cx="1757429"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17" name="TextBox 17"/>
          <p:cNvSpPr txBox="1"/>
          <p:nvPr/>
        </p:nvSpPr>
        <p:spPr>
          <a:xfrm>
            <a:off x="8582769" y="2498238"/>
            <a:ext cx="9112498" cy="565165"/>
          </a:xfrm>
          <a:prstGeom prst="rect">
            <a:avLst/>
          </a:prstGeom>
        </p:spPr>
        <p:txBody>
          <a:bodyPr lIns="0" tIns="0" rIns="0" bIns="0" rtlCol="0" anchor="t">
            <a:spAutoFit/>
          </a:bodyPr>
          <a:lstStyle/>
          <a:p>
            <a:pPr algn="l">
              <a:lnSpc>
                <a:spcPts val="4549"/>
              </a:lnSpc>
            </a:pPr>
            <a:r>
              <a:rPr lang="en-US" sz="3249">
                <a:solidFill>
                  <a:srgbClr val="292929"/>
                </a:solidFill>
                <a:latin typeface="Anonymous Pro"/>
                <a:ea typeface="Anonymous Pro"/>
                <a:cs typeface="Anonymous Pro"/>
                <a:sym typeface="Anonymous Pro"/>
              </a:rPr>
              <a:t>November 14,1900 - December 2, 1990</a:t>
            </a:r>
          </a:p>
        </p:txBody>
      </p:sp>
      <p:grpSp>
        <p:nvGrpSpPr>
          <p:cNvPr id="18" name="Group 18"/>
          <p:cNvGrpSpPr/>
          <p:nvPr/>
        </p:nvGrpSpPr>
        <p:grpSpPr>
          <a:xfrm>
            <a:off x="17107450" y="9258300"/>
            <a:ext cx="831327" cy="837609"/>
            <a:chOff x="0" y="0"/>
            <a:chExt cx="1108436" cy="1116813"/>
          </a:xfrm>
        </p:grpSpPr>
        <p:sp>
          <p:nvSpPr>
            <p:cNvPr id="19" name="Freeform 19"/>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20"/>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grpSp>
        <p:nvGrpSpPr>
          <p:cNvPr id="3" name="Group 3"/>
          <p:cNvGrpSpPr/>
          <p:nvPr/>
        </p:nvGrpSpPr>
        <p:grpSpPr>
          <a:xfrm>
            <a:off x="437116" y="3209453"/>
            <a:ext cx="4942786" cy="5956725"/>
            <a:chOff x="0" y="0"/>
            <a:chExt cx="6590381" cy="7942300"/>
          </a:xfrm>
        </p:grpSpPr>
        <p:pic>
          <p:nvPicPr>
            <p:cNvPr id="4" name="Picture 4"/>
            <p:cNvPicPr>
              <a:picLocks noChangeAspect="1"/>
            </p:cNvPicPr>
            <p:nvPr/>
          </p:nvPicPr>
          <p:blipFill>
            <a:blip r:embed="rId3"/>
            <a:srcRect l="22357" r="22357"/>
            <a:stretch>
              <a:fillRect/>
            </a:stretch>
          </p:blipFill>
          <p:spPr>
            <a:xfrm>
              <a:off x="0" y="0"/>
              <a:ext cx="6590381" cy="7942300"/>
            </a:xfrm>
            <a:prstGeom prst="rect">
              <a:avLst/>
            </a:prstGeom>
          </p:spPr>
        </p:pic>
      </p:grpSp>
      <p:sp>
        <p:nvSpPr>
          <p:cNvPr id="5" name="AutoShape 5"/>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6" name="AutoShape 6"/>
          <p:cNvSpPr/>
          <p:nvPr/>
        </p:nvSpPr>
        <p:spPr>
          <a:xfrm>
            <a:off x="6648787" y="4194338"/>
            <a:ext cx="10894202" cy="0"/>
          </a:xfrm>
          <a:prstGeom prst="line">
            <a:avLst/>
          </a:prstGeom>
          <a:ln w="38100" cap="flat">
            <a:solidFill>
              <a:srgbClr val="B4B4B4"/>
            </a:solidFill>
            <a:prstDash val="sysDash"/>
            <a:headEnd type="none" w="sm" len="sm"/>
            <a:tailEnd type="none" w="sm" len="sm"/>
          </a:ln>
        </p:spPr>
      </p:sp>
      <p:sp>
        <p:nvSpPr>
          <p:cNvPr id="7" name="Freeform 7"/>
          <p:cNvSpPr/>
          <p:nvPr/>
        </p:nvSpPr>
        <p:spPr>
          <a:xfrm>
            <a:off x="437116" y="3064776"/>
            <a:ext cx="5039619" cy="6127196"/>
          </a:xfrm>
          <a:custGeom>
            <a:avLst/>
            <a:gdLst/>
            <a:ahLst/>
            <a:cxnLst/>
            <a:rect l="l" t="t" r="r" b="b"/>
            <a:pathLst>
              <a:path w="5039619" h="6127196">
                <a:moveTo>
                  <a:pt x="0" y="0"/>
                </a:moveTo>
                <a:lnTo>
                  <a:pt x="5039619" y="0"/>
                </a:lnTo>
                <a:lnTo>
                  <a:pt x="5039619" y="6127197"/>
                </a:lnTo>
                <a:lnTo>
                  <a:pt x="0" y="6127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93362" y="4727738"/>
            <a:ext cx="6111508" cy="5916470"/>
          </a:xfrm>
          <a:custGeom>
            <a:avLst/>
            <a:gdLst/>
            <a:ahLst/>
            <a:cxnLst/>
            <a:rect l="l" t="t" r="r" b="b"/>
            <a:pathLst>
              <a:path w="6111508" h="5916470">
                <a:moveTo>
                  <a:pt x="0" y="0"/>
                </a:moveTo>
                <a:lnTo>
                  <a:pt x="6111508" y="0"/>
                </a:lnTo>
                <a:lnTo>
                  <a:pt x="6111508" y="5916470"/>
                </a:lnTo>
                <a:lnTo>
                  <a:pt x="0" y="5916470"/>
                </a:lnTo>
                <a:lnTo>
                  <a:pt x="0" y="0"/>
                </a:lnTo>
                <a:close/>
              </a:path>
            </a:pathLst>
          </a:custGeom>
          <a:blipFill>
            <a:blip r:embed="rId6"/>
            <a:stretch>
              <a:fillRect t="-1648" b="-1648"/>
            </a:stretch>
          </a:blipFill>
        </p:spPr>
      </p:sp>
      <p:grpSp>
        <p:nvGrpSpPr>
          <p:cNvPr id="9" name="Group 9"/>
          <p:cNvGrpSpPr/>
          <p:nvPr/>
        </p:nvGrpSpPr>
        <p:grpSpPr>
          <a:xfrm>
            <a:off x="16372246" y="228847"/>
            <a:ext cx="1591309" cy="1989136"/>
            <a:chOff x="0" y="0"/>
            <a:chExt cx="2121746" cy="2652182"/>
          </a:xfrm>
        </p:grpSpPr>
        <p:grpSp>
          <p:nvGrpSpPr>
            <p:cNvPr id="10" name="Group 10"/>
            <p:cNvGrpSpPr>
              <a:grpSpLocks noChangeAspect="1"/>
            </p:cNvGrpSpPr>
            <p:nvPr/>
          </p:nvGrpSpPr>
          <p:grpSpPr>
            <a:xfrm>
              <a:off x="0" y="0"/>
              <a:ext cx="2121746" cy="2652182"/>
              <a:chOff x="0" y="0"/>
              <a:chExt cx="6350000" cy="7937500"/>
            </a:xfrm>
          </p:grpSpPr>
          <p:sp>
            <p:nvSpPr>
              <p:cNvPr id="11" name="Freeform 11"/>
              <p:cNvSpPr/>
              <p:nvPr/>
            </p:nvSpPr>
            <p:spPr>
              <a:xfrm>
                <a:off x="-1" y="12700"/>
                <a:ext cx="6339841" cy="7924802"/>
              </a:xfrm>
              <a:custGeom>
                <a:avLst/>
                <a:gdLst/>
                <a:ahLst/>
                <a:cxnLst/>
                <a:rect l="l" t="t" r="r" b="b"/>
                <a:pathLst>
                  <a:path w="6339841" h="7924802">
                    <a:moveTo>
                      <a:pt x="1" y="7693660"/>
                    </a:moveTo>
                    <a:lnTo>
                      <a:pt x="1" y="7363460"/>
                    </a:lnTo>
                    <a:cubicBezTo>
                      <a:pt x="128271" y="7363460"/>
                      <a:pt x="231141" y="7259320"/>
                      <a:pt x="231141" y="7132320"/>
                    </a:cubicBezTo>
                    <a:cubicBezTo>
                      <a:pt x="231141" y="7004050"/>
                      <a:pt x="127001" y="6901180"/>
                      <a:pt x="1" y="6901180"/>
                    </a:cubicBezTo>
                    <a:lnTo>
                      <a:pt x="1" y="6570980"/>
                    </a:lnTo>
                    <a:cubicBezTo>
                      <a:pt x="128271" y="6570980"/>
                      <a:pt x="231141" y="6466839"/>
                      <a:pt x="231141" y="6339839"/>
                    </a:cubicBezTo>
                    <a:cubicBezTo>
                      <a:pt x="231141" y="6211570"/>
                      <a:pt x="127001" y="6108700"/>
                      <a:pt x="1" y="6108700"/>
                    </a:cubicBezTo>
                    <a:lnTo>
                      <a:pt x="1" y="5778500"/>
                    </a:lnTo>
                    <a:cubicBezTo>
                      <a:pt x="128271" y="5778500"/>
                      <a:pt x="231141" y="5674360"/>
                      <a:pt x="231141" y="5547360"/>
                    </a:cubicBezTo>
                    <a:cubicBezTo>
                      <a:pt x="231141" y="5419090"/>
                      <a:pt x="127001" y="5316220"/>
                      <a:pt x="1" y="5316220"/>
                    </a:cubicBezTo>
                    <a:lnTo>
                      <a:pt x="1" y="4986020"/>
                    </a:lnTo>
                    <a:cubicBezTo>
                      <a:pt x="128271" y="4986020"/>
                      <a:pt x="231141" y="4881880"/>
                      <a:pt x="231141" y="4754880"/>
                    </a:cubicBezTo>
                    <a:cubicBezTo>
                      <a:pt x="231141" y="4626609"/>
                      <a:pt x="127001" y="4523739"/>
                      <a:pt x="1" y="4523739"/>
                    </a:cubicBezTo>
                    <a:lnTo>
                      <a:pt x="1" y="4193539"/>
                    </a:lnTo>
                    <a:cubicBezTo>
                      <a:pt x="128271" y="4193539"/>
                      <a:pt x="231141" y="4089399"/>
                      <a:pt x="231141" y="3962399"/>
                    </a:cubicBezTo>
                    <a:cubicBezTo>
                      <a:pt x="231141" y="3834129"/>
                      <a:pt x="127001" y="3731259"/>
                      <a:pt x="1" y="3731259"/>
                    </a:cubicBezTo>
                    <a:lnTo>
                      <a:pt x="1" y="3401059"/>
                    </a:lnTo>
                    <a:cubicBezTo>
                      <a:pt x="128271" y="3401059"/>
                      <a:pt x="231141" y="3296919"/>
                      <a:pt x="231141" y="3169919"/>
                    </a:cubicBezTo>
                    <a:cubicBezTo>
                      <a:pt x="231141" y="3041649"/>
                      <a:pt x="127001" y="2938779"/>
                      <a:pt x="1" y="2938779"/>
                    </a:cubicBezTo>
                    <a:lnTo>
                      <a:pt x="1" y="2608579"/>
                    </a:lnTo>
                    <a:cubicBezTo>
                      <a:pt x="128271" y="2608579"/>
                      <a:pt x="231141" y="2504439"/>
                      <a:pt x="231141" y="2377439"/>
                    </a:cubicBezTo>
                    <a:cubicBezTo>
                      <a:pt x="231141" y="2249170"/>
                      <a:pt x="127001" y="2146300"/>
                      <a:pt x="1" y="2146300"/>
                    </a:cubicBezTo>
                    <a:lnTo>
                      <a:pt x="1" y="1816100"/>
                    </a:lnTo>
                    <a:cubicBezTo>
                      <a:pt x="128271" y="1816100"/>
                      <a:pt x="231141" y="1711960"/>
                      <a:pt x="231141" y="1584960"/>
                    </a:cubicBezTo>
                    <a:cubicBezTo>
                      <a:pt x="231141" y="1456690"/>
                      <a:pt x="127001" y="1353820"/>
                      <a:pt x="1" y="1353820"/>
                    </a:cubicBezTo>
                    <a:lnTo>
                      <a:pt x="1" y="1023620"/>
                    </a:lnTo>
                    <a:cubicBezTo>
                      <a:pt x="128271" y="1023620"/>
                      <a:pt x="231141" y="919480"/>
                      <a:pt x="231141" y="792480"/>
                    </a:cubicBezTo>
                    <a:cubicBezTo>
                      <a:pt x="231141" y="664210"/>
                      <a:pt x="127001" y="561340"/>
                      <a:pt x="1" y="561340"/>
                    </a:cubicBezTo>
                    <a:lnTo>
                      <a:pt x="1" y="231140"/>
                    </a:lnTo>
                    <a:cubicBezTo>
                      <a:pt x="128271" y="231140"/>
                      <a:pt x="231141" y="127000"/>
                      <a:pt x="231141" y="0"/>
                    </a:cubicBezTo>
                    <a:lnTo>
                      <a:pt x="561341" y="0"/>
                    </a:lnTo>
                    <a:cubicBezTo>
                      <a:pt x="561341" y="128270"/>
                      <a:pt x="665481" y="231140"/>
                      <a:pt x="792481" y="231140"/>
                    </a:cubicBezTo>
                    <a:cubicBezTo>
                      <a:pt x="920751" y="231140"/>
                      <a:pt x="1023621" y="127000"/>
                      <a:pt x="1023621" y="0"/>
                    </a:cubicBezTo>
                    <a:lnTo>
                      <a:pt x="1353821" y="0"/>
                    </a:lnTo>
                    <a:cubicBezTo>
                      <a:pt x="1353821" y="128270"/>
                      <a:pt x="1457961" y="231140"/>
                      <a:pt x="1584961" y="231140"/>
                    </a:cubicBezTo>
                    <a:cubicBezTo>
                      <a:pt x="1713231" y="231140"/>
                      <a:pt x="1816101" y="127000"/>
                      <a:pt x="1816101" y="0"/>
                    </a:cubicBezTo>
                    <a:lnTo>
                      <a:pt x="2146301" y="0"/>
                    </a:lnTo>
                    <a:cubicBezTo>
                      <a:pt x="2146301" y="128270"/>
                      <a:pt x="2250441" y="231140"/>
                      <a:pt x="2377441" y="231140"/>
                    </a:cubicBezTo>
                    <a:cubicBezTo>
                      <a:pt x="2505711" y="231140"/>
                      <a:pt x="2608581" y="127000"/>
                      <a:pt x="2608581" y="0"/>
                    </a:cubicBezTo>
                    <a:lnTo>
                      <a:pt x="2938781" y="0"/>
                    </a:lnTo>
                    <a:cubicBezTo>
                      <a:pt x="2938781" y="128270"/>
                      <a:pt x="3042921" y="231140"/>
                      <a:pt x="3169921" y="231140"/>
                    </a:cubicBezTo>
                    <a:cubicBezTo>
                      <a:pt x="3298191" y="231140"/>
                      <a:pt x="3401061" y="127000"/>
                      <a:pt x="3401061" y="0"/>
                    </a:cubicBezTo>
                    <a:lnTo>
                      <a:pt x="3731261" y="0"/>
                    </a:lnTo>
                    <a:cubicBezTo>
                      <a:pt x="3731261" y="128270"/>
                      <a:pt x="3835401" y="231140"/>
                      <a:pt x="3962401" y="231140"/>
                    </a:cubicBezTo>
                    <a:cubicBezTo>
                      <a:pt x="4090671" y="231140"/>
                      <a:pt x="4193541" y="127000"/>
                      <a:pt x="4193541" y="0"/>
                    </a:cubicBezTo>
                    <a:lnTo>
                      <a:pt x="4523741" y="0"/>
                    </a:lnTo>
                    <a:cubicBezTo>
                      <a:pt x="4523741" y="128270"/>
                      <a:pt x="4627881" y="231140"/>
                      <a:pt x="4754881" y="231140"/>
                    </a:cubicBezTo>
                    <a:cubicBezTo>
                      <a:pt x="4883151" y="231140"/>
                      <a:pt x="4986021" y="127000"/>
                      <a:pt x="4986021" y="0"/>
                    </a:cubicBezTo>
                    <a:lnTo>
                      <a:pt x="5316221" y="0"/>
                    </a:lnTo>
                    <a:cubicBezTo>
                      <a:pt x="5316221" y="128270"/>
                      <a:pt x="5420362" y="231140"/>
                      <a:pt x="5547362" y="231140"/>
                    </a:cubicBezTo>
                    <a:cubicBezTo>
                      <a:pt x="5675631" y="231140"/>
                      <a:pt x="5778501" y="127000"/>
                      <a:pt x="5778501" y="0"/>
                    </a:cubicBezTo>
                    <a:lnTo>
                      <a:pt x="6108701" y="0"/>
                    </a:lnTo>
                    <a:cubicBezTo>
                      <a:pt x="6108701" y="128270"/>
                      <a:pt x="6212841" y="231140"/>
                      <a:pt x="6339841" y="231140"/>
                    </a:cubicBezTo>
                    <a:lnTo>
                      <a:pt x="6339841" y="561340"/>
                    </a:lnTo>
                    <a:cubicBezTo>
                      <a:pt x="6211571" y="561340"/>
                      <a:pt x="6108701" y="665480"/>
                      <a:pt x="6108701" y="792480"/>
                    </a:cubicBezTo>
                    <a:cubicBezTo>
                      <a:pt x="6108701" y="920750"/>
                      <a:pt x="6212841" y="1023620"/>
                      <a:pt x="6339841" y="1023620"/>
                    </a:cubicBezTo>
                    <a:lnTo>
                      <a:pt x="6339841" y="1353820"/>
                    </a:lnTo>
                    <a:cubicBezTo>
                      <a:pt x="6211571" y="1353820"/>
                      <a:pt x="6108701" y="1457960"/>
                      <a:pt x="6108701" y="1584960"/>
                    </a:cubicBezTo>
                    <a:cubicBezTo>
                      <a:pt x="6108701" y="1713230"/>
                      <a:pt x="6212841" y="1816100"/>
                      <a:pt x="6339841" y="1816100"/>
                    </a:cubicBezTo>
                    <a:lnTo>
                      <a:pt x="6339841" y="2146300"/>
                    </a:lnTo>
                    <a:cubicBezTo>
                      <a:pt x="6211571" y="2146300"/>
                      <a:pt x="6108701" y="2250440"/>
                      <a:pt x="6108701" y="2377440"/>
                    </a:cubicBezTo>
                    <a:cubicBezTo>
                      <a:pt x="6108701" y="2505710"/>
                      <a:pt x="6212841" y="2608580"/>
                      <a:pt x="6339841" y="2608580"/>
                    </a:cubicBezTo>
                    <a:lnTo>
                      <a:pt x="6339841" y="2938780"/>
                    </a:lnTo>
                    <a:cubicBezTo>
                      <a:pt x="6211571" y="2938780"/>
                      <a:pt x="6108701" y="3042920"/>
                      <a:pt x="6108701" y="3169920"/>
                    </a:cubicBezTo>
                    <a:cubicBezTo>
                      <a:pt x="6108701" y="3298190"/>
                      <a:pt x="6212841" y="3401060"/>
                      <a:pt x="6339841" y="3401060"/>
                    </a:cubicBezTo>
                    <a:lnTo>
                      <a:pt x="6339841" y="3731260"/>
                    </a:lnTo>
                    <a:cubicBezTo>
                      <a:pt x="6211571" y="3731260"/>
                      <a:pt x="6108701" y="3835400"/>
                      <a:pt x="6108701" y="3962400"/>
                    </a:cubicBezTo>
                    <a:cubicBezTo>
                      <a:pt x="6108701" y="4090670"/>
                      <a:pt x="6212841" y="4193540"/>
                      <a:pt x="6339841" y="4193540"/>
                    </a:cubicBezTo>
                    <a:lnTo>
                      <a:pt x="6339841" y="4523740"/>
                    </a:lnTo>
                    <a:cubicBezTo>
                      <a:pt x="6211571" y="4523740"/>
                      <a:pt x="6108701" y="4627880"/>
                      <a:pt x="6108701" y="4754880"/>
                    </a:cubicBezTo>
                    <a:cubicBezTo>
                      <a:pt x="6108701" y="4881880"/>
                      <a:pt x="6212841" y="4986020"/>
                      <a:pt x="6339841" y="4986020"/>
                    </a:cubicBezTo>
                    <a:lnTo>
                      <a:pt x="6339841" y="5316220"/>
                    </a:lnTo>
                    <a:cubicBezTo>
                      <a:pt x="6211571" y="5316220"/>
                      <a:pt x="6108701" y="5420361"/>
                      <a:pt x="6108701" y="5547361"/>
                    </a:cubicBezTo>
                    <a:cubicBezTo>
                      <a:pt x="6108701" y="5674361"/>
                      <a:pt x="6212841" y="5778501"/>
                      <a:pt x="6339841" y="5778501"/>
                    </a:cubicBezTo>
                    <a:lnTo>
                      <a:pt x="6339841" y="6108701"/>
                    </a:lnTo>
                    <a:cubicBezTo>
                      <a:pt x="6211571" y="6108701"/>
                      <a:pt x="6108701" y="6212841"/>
                      <a:pt x="6108701" y="6339841"/>
                    </a:cubicBezTo>
                    <a:cubicBezTo>
                      <a:pt x="6108701" y="6468111"/>
                      <a:pt x="6212841" y="6570981"/>
                      <a:pt x="6339841" y="6570981"/>
                    </a:cubicBezTo>
                    <a:lnTo>
                      <a:pt x="6339841" y="6901181"/>
                    </a:lnTo>
                    <a:cubicBezTo>
                      <a:pt x="6211571" y="6901181"/>
                      <a:pt x="6108701" y="7005321"/>
                      <a:pt x="6108701" y="7132321"/>
                    </a:cubicBezTo>
                    <a:cubicBezTo>
                      <a:pt x="6108701" y="7260591"/>
                      <a:pt x="6212841" y="7363461"/>
                      <a:pt x="6339841" y="7363461"/>
                    </a:cubicBezTo>
                    <a:lnTo>
                      <a:pt x="6339841" y="7693661"/>
                    </a:lnTo>
                    <a:cubicBezTo>
                      <a:pt x="6211571" y="7693661"/>
                      <a:pt x="6108701" y="7797802"/>
                      <a:pt x="6108701" y="7924802"/>
                    </a:cubicBezTo>
                    <a:lnTo>
                      <a:pt x="5778501" y="7924802"/>
                    </a:lnTo>
                    <a:cubicBezTo>
                      <a:pt x="5778501" y="7796532"/>
                      <a:pt x="5674361" y="7693661"/>
                      <a:pt x="5547361" y="7693661"/>
                    </a:cubicBezTo>
                    <a:cubicBezTo>
                      <a:pt x="5419091" y="7693661"/>
                      <a:pt x="5316221" y="7797802"/>
                      <a:pt x="5316221" y="7924802"/>
                    </a:cubicBezTo>
                    <a:lnTo>
                      <a:pt x="4986021" y="7924802"/>
                    </a:lnTo>
                    <a:cubicBezTo>
                      <a:pt x="4986021" y="7796532"/>
                      <a:pt x="4881881" y="7693661"/>
                      <a:pt x="4754881" y="7693661"/>
                    </a:cubicBezTo>
                    <a:cubicBezTo>
                      <a:pt x="4626610" y="7693661"/>
                      <a:pt x="4523740" y="7797802"/>
                      <a:pt x="4523740" y="7924802"/>
                    </a:cubicBezTo>
                    <a:lnTo>
                      <a:pt x="4193540" y="7924802"/>
                    </a:lnTo>
                    <a:cubicBezTo>
                      <a:pt x="4193540" y="7796532"/>
                      <a:pt x="4089400" y="7693661"/>
                      <a:pt x="3962400" y="7693661"/>
                    </a:cubicBezTo>
                    <a:cubicBezTo>
                      <a:pt x="3834130" y="7693661"/>
                      <a:pt x="3731260" y="7797802"/>
                      <a:pt x="3731260" y="7924802"/>
                    </a:cubicBezTo>
                    <a:lnTo>
                      <a:pt x="3401060" y="7924802"/>
                    </a:lnTo>
                    <a:cubicBezTo>
                      <a:pt x="3401060" y="7796532"/>
                      <a:pt x="3296920" y="7693661"/>
                      <a:pt x="3169920" y="7693661"/>
                    </a:cubicBezTo>
                    <a:cubicBezTo>
                      <a:pt x="3041650" y="7693661"/>
                      <a:pt x="2938780" y="7797802"/>
                      <a:pt x="2938780" y="7924802"/>
                    </a:cubicBezTo>
                    <a:lnTo>
                      <a:pt x="2608580" y="7924802"/>
                    </a:lnTo>
                    <a:cubicBezTo>
                      <a:pt x="2608580" y="7796532"/>
                      <a:pt x="2504440" y="7693661"/>
                      <a:pt x="2377440" y="7693661"/>
                    </a:cubicBezTo>
                    <a:cubicBezTo>
                      <a:pt x="2249170" y="7693661"/>
                      <a:pt x="2146300" y="7797802"/>
                      <a:pt x="2146300" y="7924802"/>
                    </a:cubicBezTo>
                    <a:lnTo>
                      <a:pt x="1816100" y="7924802"/>
                    </a:lnTo>
                    <a:cubicBezTo>
                      <a:pt x="1816100" y="7796532"/>
                      <a:pt x="1711960" y="7693661"/>
                      <a:pt x="1584960" y="7693661"/>
                    </a:cubicBezTo>
                    <a:cubicBezTo>
                      <a:pt x="1456690" y="7693661"/>
                      <a:pt x="1353820" y="7797802"/>
                      <a:pt x="1353820" y="7924802"/>
                    </a:cubicBezTo>
                    <a:lnTo>
                      <a:pt x="1023620" y="7924802"/>
                    </a:lnTo>
                    <a:cubicBezTo>
                      <a:pt x="1023620" y="7796532"/>
                      <a:pt x="919480" y="7693661"/>
                      <a:pt x="792480" y="7693661"/>
                    </a:cubicBezTo>
                    <a:cubicBezTo>
                      <a:pt x="664210" y="7693661"/>
                      <a:pt x="561340" y="7797802"/>
                      <a:pt x="561340" y="7924802"/>
                    </a:cubicBezTo>
                    <a:lnTo>
                      <a:pt x="231140" y="7924802"/>
                    </a:lnTo>
                    <a:cubicBezTo>
                      <a:pt x="231140" y="7796532"/>
                      <a:pt x="128270" y="7693661"/>
                      <a:pt x="0" y="7693661"/>
                    </a:cubicBezTo>
                  </a:path>
                </a:pathLst>
              </a:custGeom>
              <a:solidFill>
                <a:srgbClr val="0097B2"/>
              </a:solidFill>
            </p:spPr>
          </p:sp>
          <p:sp>
            <p:nvSpPr>
              <p:cNvPr id="12" name="Freeform 12"/>
              <p:cNvSpPr/>
              <p:nvPr/>
            </p:nvSpPr>
            <p:spPr>
              <a:xfrm>
                <a:off x="445770" y="445770"/>
                <a:ext cx="5459730" cy="7045960"/>
              </a:xfrm>
              <a:custGeom>
                <a:avLst/>
                <a:gdLst/>
                <a:ahLst/>
                <a:cxnLst/>
                <a:rect l="l" t="t" r="r" b="b"/>
                <a:pathLst>
                  <a:path w="5459730" h="7045960">
                    <a:moveTo>
                      <a:pt x="0" y="0"/>
                    </a:moveTo>
                    <a:lnTo>
                      <a:pt x="5459730" y="0"/>
                    </a:lnTo>
                    <a:lnTo>
                      <a:pt x="5459730" y="7045960"/>
                    </a:lnTo>
                    <a:lnTo>
                      <a:pt x="0" y="7045960"/>
                    </a:lnTo>
                    <a:close/>
                  </a:path>
                </a:pathLst>
              </a:custGeom>
              <a:solidFill>
                <a:srgbClr val="000000">
                  <a:alpha val="0"/>
                </a:srgbClr>
              </a:solidFill>
              <a:ln w="12700">
                <a:solidFill>
                  <a:srgbClr val="000000"/>
                </a:solidFill>
              </a:ln>
            </p:spPr>
          </p:sp>
          <p:sp>
            <p:nvSpPr>
              <p:cNvPr id="13" name="Freeform 13"/>
              <p:cNvSpPr/>
              <p:nvPr/>
            </p:nvSpPr>
            <p:spPr>
              <a:xfrm>
                <a:off x="445770" y="445770"/>
                <a:ext cx="5459730" cy="7045960"/>
              </a:xfrm>
              <a:custGeom>
                <a:avLst/>
                <a:gdLst/>
                <a:ahLst/>
                <a:cxnLst/>
                <a:rect l="l" t="t" r="r" b="b"/>
                <a:pathLst>
                  <a:path w="5459730" h="7045960">
                    <a:moveTo>
                      <a:pt x="0" y="0"/>
                    </a:moveTo>
                    <a:lnTo>
                      <a:pt x="0" y="7045960"/>
                    </a:lnTo>
                    <a:lnTo>
                      <a:pt x="5459730" y="7045960"/>
                    </a:lnTo>
                    <a:lnTo>
                      <a:pt x="5459730" y="0"/>
                    </a:lnTo>
                    <a:lnTo>
                      <a:pt x="0" y="0"/>
                    </a:lnTo>
                    <a:close/>
                    <a:moveTo>
                      <a:pt x="5370830" y="6958330"/>
                    </a:moveTo>
                    <a:lnTo>
                      <a:pt x="87630" y="6958330"/>
                    </a:lnTo>
                    <a:lnTo>
                      <a:pt x="87630" y="87630"/>
                    </a:lnTo>
                    <a:lnTo>
                      <a:pt x="5370830" y="87630"/>
                    </a:lnTo>
                    <a:lnTo>
                      <a:pt x="5370830" y="6958330"/>
                    </a:lnTo>
                    <a:close/>
                  </a:path>
                </a:pathLst>
              </a:custGeom>
              <a:solidFill>
                <a:srgbClr val="B8864F"/>
              </a:solidFill>
            </p:spPr>
          </p:sp>
        </p:grpSp>
        <p:sp>
          <p:nvSpPr>
            <p:cNvPr id="14" name="Freeform 14"/>
            <p:cNvSpPr/>
            <p:nvPr/>
          </p:nvSpPr>
          <p:spPr>
            <a:xfrm>
              <a:off x="212802" y="193380"/>
              <a:ext cx="1750039" cy="2265423"/>
            </a:xfrm>
            <a:custGeom>
              <a:avLst/>
              <a:gdLst/>
              <a:ahLst/>
              <a:cxnLst/>
              <a:rect l="l" t="t" r="r" b="b"/>
              <a:pathLst>
                <a:path w="1750039" h="2265423">
                  <a:moveTo>
                    <a:pt x="0" y="0"/>
                  </a:moveTo>
                  <a:lnTo>
                    <a:pt x="1750039" y="0"/>
                  </a:lnTo>
                  <a:lnTo>
                    <a:pt x="1750039" y="2265422"/>
                  </a:lnTo>
                  <a:lnTo>
                    <a:pt x="0" y="2265422"/>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grpSp>
      <p:sp>
        <p:nvSpPr>
          <p:cNvPr id="15" name="Freeform 15"/>
          <p:cNvSpPr/>
          <p:nvPr/>
        </p:nvSpPr>
        <p:spPr>
          <a:xfrm>
            <a:off x="14814671" y="311671"/>
            <a:ext cx="1328318" cy="1496696"/>
          </a:xfrm>
          <a:custGeom>
            <a:avLst/>
            <a:gdLst/>
            <a:ahLst/>
            <a:cxnLst/>
            <a:rect l="l" t="t" r="r" b="b"/>
            <a:pathLst>
              <a:path w="1328318" h="1496696">
                <a:moveTo>
                  <a:pt x="0" y="0"/>
                </a:moveTo>
                <a:lnTo>
                  <a:pt x="1328318" y="0"/>
                </a:lnTo>
                <a:lnTo>
                  <a:pt x="1328318" y="1496696"/>
                </a:lnTo>
                <a:lnTo>
                  <a:pt x="0" y="1496696"/>
                </a:lnTo>
                <a:lnTo>
                  <a:pt x="0" y="0"/>
                </a:lnTo>
                <a:close/>
              </a:path>
            </a:pathLst>
          </a:custGeom>
          <a:blipFill>
            <a:blip r:embed="rId9">
              <a:alphaModFix amt="79000"/>
            </a:blip>
            <a:stretch>
              <a:fillRect/>
            </a:stretch>
          </a:blipFill>
        </p:spPr>
      </p:sp>
      <p:sp>
        <p:nvSpPr>
          <p:cNvPr id="16" name="Freeform 16"/>
          <p:cNvSpPr/>
          <p:nvPr/>
        </p:nvSpPr>
        <p:spPr>
          <a:xfrm>
            <a:off x="15683273" y="351050"/>
            <a:ext cx="1993443" cy="1320656"/>
          </a:xfrm>
          <a:custGeom>
            <a:avLst/>
            <a:gdLst/>
            <a:ahLst/>
            <a:cxnLst/>
            <a:rect l="l" t="t" r="r" b="b"/>
            <a:pathLst>
              <a:path w="1993443" h="1320656">
                <a:moveTo>
                  <a:pt x="0" y="0"/>
                </a:moveTo>
                <a:lnTo>
                  <a:pt x="1993443" y="0"/>
                </a:lnTo>
                <a:lnTo>
                  <a:pt x="1993443" y="1320656"/>
                </a:lnTo>
                <a:lnTo>
                  <a:pt x="0" y="1320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5768839" y="4346738"/>
            <a:ext cx="12059778" cy="6656407"/>
          </a:xfrm>
          <a:prstGeom prst="rect">
            <a:avLst/>
          </a:prstGeom>
        </p:spPr>
        <p:txBody>
          <a:bodyPr lIns="0" tIns="0" rIns="0" bIns="0" rtlCol="0" anchor="t">
            <a:spAutoFit/>
          </a:bodyPr>
          <a:lstStyle/>
          <a:p>
            <a:pPr algn="just">
              <a:lnSpc>
                <a:spcPts val="4643"/>
              </a:lnSpc>
            </a:pPr>
            <a:r>
              <a:rPr lang="en-US" sz="4109">
                <a:solidFill>
                  <a:srgbClr val="292929"/>
                </a:solidFill>
                <a:latin typeface="Canva Student Font"/>
                <a:ea typeface="Canva Student Font"/>
                <a:cs typeface="Canva Student Font"/>
                <a:sym typeface="Canva Student Font"/>
              </a:rPr>
              <a:t>William Grant Still studied composition at Oberlin Conservatory of Music in Ohio. Before studying music, he studied medicine at Wilberforce University. His work is characterized by its blending of classical techniques with jazz, blues, and spirituals, creating a unique American sound.  </a:t>
            </a:r>
          </a:p>
          <a:p>
            <a:pPr algn="just">
              <a:lnSpc>
                <a:spcPts val="1931"/>
              </a:lnSpc>
            </a:pPr>
            <a:endParaRPr lang="en-US" sz="4109">
              <a:solidFill>
                <a:srgbClr val="292929"/>
              </a:solidFill>
              <a:latin typeface="Canva Student Font"/>
              <a:ea typeface="Canva Student Font"/>
              <a:cs typeface="Canva Student Font"/>
              <a:sym typeface="Canva Student Font"/>
            </a:endParaRPr>
          </a:p>
          <a:p>
            <a:pPr algn="just">
              <a:lnSpc>
                <a:spcPts val="4643"/>
              </a:lnSpc>
            </a:pPr>
            <a:r>
              <a:rPr lang="en-US" sz="4109">
                <a:solidFill>
                  <a:srgbClr val="292929"/>
                </a:solidFill>
                <a:latin typeface="Canva Student Font"/>
                <a:ea typeface="Canva Student Font"/>
                <a:cs typeface="Canva Student Font"/>
                <a:sym typeface="Canva Student Font"/>
              </a:rPr>
              <a:t>William Grant Still’s “Afro-American Symphony” was the first symphony by a black composer to be performed by a major orchestra. Still was also the first African American to conduct a major American symphony orchestra. </a:t>
            </a:r>
          </a:p>
          <a:p>
            <a:pPr algn="just">
              <a:lnSpc>
                <a:spcPts val="4643"/>
              </a:lnSpc>
            </a:pPr>
            <a:endParaRPr lang="en-US" sz="4109">
              <a:solidFill>
                <a:srgbClr val="292929"/>
              </a:solidFill>
              <a:latin typeface="Canva Student Font"/>
              <a:ea typeface="Canva Student Font"/>
              <a:cs typeface="Canva Student Font"/>
              <a:sym typeface="Canva Student Font"/>
            </a:endParaRPr>
          </a:p>
          <a:p>
            <a:pPr algn="just">
              <a:lnSpc>
                <a:spcPts val="4643"/>
              </a:lnSpc>
            </a:pPr>
            <a:endParaRPr lang="en-US" sz="4109">
              <a:solidFill>
                <a:srgbClr val="292929"/>
              </a:solidFill>
              <a:latin typeface="Canva Student Font"/>
              <a:ea typeface="Canva Student Font"/>
              <a:cs typeface="Canva Student Font"/>
              <a:sym typeface="Canva Student Font"/>
            </a:endParaRPr>
          </a:p>
        </p:txBody>
      </p:sp>
      <p:sp>
        <p:nvSpPr>
          <p:cNvPr id="18" name="TextBox 18"/>
          <p:cNvSpPr txBox="1"/>
          <p:nvPr/>
        </p:nvSpPr>
        <p:spPr>
          <a:xfrm>
            <a:off x="819888" y="1954461"/>
            <a:ext cx="8103993"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GRAND TETON</a:t>
            </a:r>
          </a:p>
        </p:txBody>
      </p:sp>
      <p:sp>
        <p:nvSpPr>
          <p:cNvPr id="19" name="TextBox 19"/>
          <p:cNvSpPr txBox="1"/>
          <p:nvPr/>
        </p:nvSpPr>
        <p:spPr>
          <a:xfrm>
            <a:off x="610800" y="807746"/>
            <a:ext cx="12528218" cy="1235562"/>
          </a:xfrm>
          <a:prstGeom prst="rect">
            <a:avLst/>
          </a:prstGeom>
        </p:spPr>
        <p:txBody>
          <a:bodyPr lIns="0" tIns="0" rIns="0" bIns="0" rtlCol="0" anchor="t">
            <a:spAutoFit/>
          </a:bodyPr>
          <a:lstStyle/>
          <a:p>
            <a:pPr algn="l">
              <a:lnSpc>
                <a:spcPts val="10123"/>
              </a:lnSpc>
            </a:pPr>
            <a:r>
              <a:rPr lang="en-US" sz="7230" spc="-303">
                <a:solidFill>
                  <a:srgbClr val="292929"/>
                </a:solidFill>
                <a:latin typeface="TAN Angleton"/>
                <a:ea typeface="TAN Angleton"/>
                <a:cs typeface="TAN Angleton"/>
                <a:sym typeface="TAN Angleton"/>
              </a:rPr>
              <a:t>WILLIAM GRANT STILL</a:t>
            </a:r>
          </a:p>
        </p:txBody>
      </p:sp>
      <p:sp>
        <p:nvSpPr>
          <p:cNvPr id="20" name="TextBox 20"/>
          <p:cNvSpPr txBox="1"/>
          <p:nvPr/>
        </p:nvSpPr>
        <p:spPr>
          <a:xfrm>
            <a:off x="6682037" y="2488867"/>
            <a:ext cx="1757429" cy="575909"/>
          </a:xfrm>
          <a:prstGeom prst="rect">
            <a:avLst/>
          </a:prstGeom>
        </p:spPr>
        <p:txBody>
          <a:bodyPr lIns="0" tIns="0" rIns="0" bIns="0" rtlCol="0" anchor="t">
            <a:spAutoFit/>
          </a:bodyPr>
          <a:lstStyle/>
          <a:p>
            <a:pPr algn="r">
              <a:lnSpc>
                <a:spcPts val="4860"/>
              </a:lnSpc>
            </a:pPr>
            <a:r>
              <a:rPr lang="en-US" sz="3471">
                <a:solidFill>
                  <a:srgbClr val="292929"/>
                </a:solidFill>
                <a:latin typeface="Anonymous Pro"/>
                <a:ea typeface="Anonymous Pro"/>
                <a:cs typeface="Anonymous Pro"/>
                <a:sym typeface="Anonymous Pro"/>
              </a:rPr>
              <a:t>Lived:</a:t>
            </a:r>
          </a:p>
        </p:txBody>
      </p:sp>
      <p:sp>
        <p:nvSpPr>
          <p:cNvPr id="21" name="TextBox 21"/>
          <p:cNvSpPr txBox="1"/>
          <p:nvPr/>
        </p:nvSpPr>
        <p:spPr>
          <a:xfrm>
            <a:off x="5903776" y="3599379"/>
            <a:ext cx="2250435" cy="575909"/>
          </a:xfrm>
          <a:prstGeom prst="rect">
            <a:avLst/>
          </a:prstGeom>
        </p:spPr>
        <p:txBody>
          <a:bodyPr lIns="0" tIns="0" rIns="0" bIns="0" rtlCol="0" anchor="t">
            <a:spAutoFit/>
          </a:bodyPr>
          <a:lstStyle/>
          <a:p>
            <a:pPr algn="r">
              <a:lnSpc>
                <a:spcPts val="4860"/>
              </a:lnSpc>
            </a:pPr>
            <a:r>
              <a:rPr lang="en-US" sz="3471">
                <a:solidFill>
                  <a:srgbClr val="292929"/>
                </a:solidFill>
                <a:latin typeface="Anonymous Pro"/>
                <a:ea typeface="Anonymous Pro"/>
                <a:cs typeface="Anonymous Pro"/>
                <a:sym typeface="Anonymous Pro"/>
              </a:rPr>
              <a:t>From:</a:t>
            </a:r>
          </a:p>
        </p:txBody>
      </p:sp>
      <p:sp>
        <p:nvSpPr>
          <p:cNvPr id="22" name="TextBox 22"/>
          <p:cNvSpPr txBox="1"/>
          <p:nvPr/>
        </p:nvSpPr>
        <p:spPr>
          <a:xfrm>
            <a:off x="8582769" y="2475158"/>
            <a:ext cx="9112498" cy="598185"/>
          </a:xfrm>
          <a:prstGeom prst="rect">
            <a:avLst/>
          </a:prstGeom>
        </p:spPr>
        <p:txBody>
          <a:bodyPr lIns="0" tIns="0" rIns="0" bIns="0" rtlCol="0" anchor="t">
            <a:spAutoFit/>
          </a:bodyPr>
          <a:lstStyle/>
          <a:p>
            <a:pPr algn="l">
              <a:lnSpc>
                <a:spcPts val="4829"/>
              </a:lnSpc>
            </a:pPr>
            <a:r>
              <a:rPr lang="en-US" sz="3449">
                <a:solidFill>
                  <a:srgbClr val="292929"/>
                </a:solidFill>
                <a:latin typeface="Anonymous Pro"/>
                <a:ea typeface="Anonymous Pro"/>
                <a:cs typeface="Anonymous Pro"/>
                <a:sym typeface="Anonymous Pro"/>
              </a:rPr>
              <a:t>May 11,1895 - December 3, 1978</a:t>
            </a:r>
          </a:p>
        </p:txBody>
      </p:sp>
      <p:sp>
        <p:nvSpPr>
          <p:cNvPr id="23" name="TextBox 23"/>
          <p:cNvSpPr txBox="1"/>
          <p:nvPr/>
        </p:nvSpPr>
        <p:spPr>
          <a:xfrm>
            <a:off x="8682079" y="3481212"/>
            <a:ext cx="9356008" cy="648218"/>
          </a:xfrm>
          <a:prstGeom prst="rect">
            <a:avLst/>
          </a:prstGeom>
        </p:spPr>
        <p:txBody>
          <a:bodyPr lIns="0" tIns="0" rIns="0" bIns="0" rtlCol="0" anchor="t">
            <a:spAutoFit/>
          </a:bodyPr>
          <a:lstStyle/>
          <a:p>
            <a:pPr algn="l">
              <a:lnSpc>
                <a:spcPts val="5496"/>
              </a:lnSpc>
            </a:pPr>
            <a:r>
              <a:rPr lang="en-US" sz="3926">
                <a:solidFill>
                  <a:srgbClr val="292929"/>
                </a:solidFill>
                <a:latin typeface="Anonymous Pro"/>
                <a:ea typeface="Anonymous Pro"/>
                <a:cs typeface="Anonymous Pro"/>
                <a:sym typeface="Anonymous Pro"/>
              </a:rPr>
              <a:t>Woodville, Mississippi</a:t>
            </a:r>
          </a:p>
        </p:txBody>
      </p:sp>
      <p:grpSp>
        <p:nvGrpSpPr>
          <p:cNvPr id="24" name="Group 24"/>
          <p:cNvGrpSpPr/>
          <p:nvPr/>
        </p:nvGrpSpPr>
        <p:grpSpPr>
          <a:xfrm>
            <a:off x="17107450" y="9258300"/>
            <a:ext cx="831327" cy="837609"/>
            <a:chOff x="0" y="0"/>
            <a:chExt cx="1108436" cy="1116813"/>
          </a:xfrm>
        </p:grpSpPr>
        <p:sp>
          <p:nvSpPr>
            <p:cNvPr id="25" name="Freeform 25"/>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TextBox 26"/>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14</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194338"/>
            <a:ext cx="10894202" cy="0"/>
          </a:xfrm>
          <a:prstGeom prst="line">
            <a:avLst/>
          </a:prstGeom>
          <a:ln w="38100" cap="flat">
            <a:solidFill>
              <a:srgbClr val="B4B4B4"/>
            </a:solidFill>
            <a:prstDash val="sysDash"/>
            <a:headEnd type="none" w="sm" len="sm"/>
            <a:tailEnd type="none" w="sm" len="sm"/>
          </a:ln>
        </p:spPr>
      </p:sp>
      <p:grpSp>
        <p:nvGrpSpPr>
          <p:cNvPr id="5" name="Group 5"/>
          <p:cNvGrpSpPr/>
          <p:nvPr/>
        </p:nvGrpSpPr>
        <p:grpSpPr>
          <a:xfrm>
            <a:off x="721282" y="3064776"/>
            <a:ext cx="4942786" cy="5956725"/>
            <a:chOff x="0" y="0"/>
            <a:chExt cx="6590381" cy="7942300"/>
          </a:xfrm>
        </p:grpSpPr>
        <p:pic>
          <p:nvPicPr>
            <p:cNvPr id="6" name="Picture 6"/>
            <p:cNvPicPr>
              <a:picLocks noChangeAspect="1"/>
            </p:cNvPicPr>
            <p:nvPr/>
          </p:nvPicPr>
          <p:blipFill>
            <a:blip r:embed="rId3"/>
            <a:srcRect l="21372" r="21372"/>
            <a:stretch>
              <a:fillRect/>
            </a:stretch>
          </p:blipFill>
          <p:spPr>
            <a:xfrm>
              <a:off x="0" y="0"/>
              <a:ext cx="6590381" cy="7942300"/>
            </a:xfrm>
            <a:prstGeom prst="rect">
              <a:avLst/>
            </a:prstGeom>
          </p:spPr>
        </p:pic>
      </p:grpSp>
      <p:sp>
        <p:nvSpPr>
          <p:cNvPr id="7" name="Freeform 7"/>
          <p:cNvSpPr/>
          <p:nvPr/>
        </p:nvSpPr>
        <p:spPr>
          <a:xfrm>
            <a:off x="721282" y="2979541"/>
            <a:ext cx="5039619" cy="6127196"/>
          </a:xfrm>
          <a:custGeom>
            <a:avLst/>
            <a:gdLst/>
            <a:ahLst/>
            <a:cxnLst/>
            <a:rect l="l" t="t" r="r" b="b"/>
            <a:pathLst>
              <a:path w="5039619" h="6127196">
                <a:moveTo>
                  <a:pt x="0" y="0"/>
                </a:moveTo>
                <a:lnTo>
                  <a:pt x="5039619" y="0"/>
                </a:lnTo>
                <a:lnTo>
                  <a:pt x="5039619" y="6127196"/>
                </a:lnTo>
                <a:lnTo>
                  <a:pt x="0" y="6127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069007" y="4546763"/>
            <a:ext cx="7408750" cy="8173635"/>
          </a:xfrm>
          <a:custGeom>
            <a:avLst/>
            <a:gdLst/>
            <a:ahLst/>
            <a:cxnLst/>
            <a:rect l="l" t="t" r="r" b="b"/>
            <a:pathLst>
              <a:path w="7408750" h="8173635">
                <a:moveTo>
                  <a:pt x="0" y="0"/>
                </a:moveTo>
                <a:lnTo>
                  <a:pt x="7408751" y="0"/>
                </a:lnTo>
                <a:lnTo>
                  <a:pt x="7408751" y="8173634"/>
                </a:lnTo>
                <a:lnTo>
                  <a:pt x="0" y="8173634"/>
                </a:lnTo>
                <a:lnTo>
                  <a:pt x="0" y="0"/>
                </a:lnTo>
                <a:close/>
              </a:path>
            </a:pathLst>
          </a:custGeom>
          <a:blipFill>
            <a:blip r:embed="rId6"/>
            <a:stretch>
              <a:fillRect t="-12603" b="-12603"/>
            </a:stretch>
          </a:blipFill>
        </p:spPr>
      </p:sp>
      <p:sp>
        <p:nvSpPr>
          <p:cNvPr id="9" name="Freeform 9"/>
          <p:cNvSpPr/>
          <p:nvPr/>
        </p:nvSpPr>
        <p:spPr>
          <a:xfrm rot="1593298">
            <a:off x="11366640" y="116278"/>
            <a:ext cx="1993443" cy="1320656"/>
          </a:xfrm>
          <a:custGeom>
            <a:avLst/>
            <a:gdLst/>
            <a:ahLst/>
            <a:cxnLst/>
            <a:rect l="l" t="t" r="r" b="b"/>
            <a:pathLst>
              <a:path w="1993443" h="1320656">
                <a:moveTo>
                  <a:pt x="0" y="0"/>
                </a:moveTo>
                <a:lnTo>
                  <a:pt x="1993443" y="0"/>
                </a:lnTo>
                <a:lnTo>
                  <a:pt x="1993443" y="1320655"/>
                </a:lnTo>
                <a:lnTo>
                  <a:pt x="0" y="13206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5746849" y="216894"/>
            <a:ext cx="1829391" cy="2204086"/>
          </a:xfrm>
          <a:custGeom>
            <a:avLst/>
            <a:gdLst/>
            <a:ahLst/>
            <a:cxnLst/>
            <a:rect l="l" t="t" r="r" b="b"/>
            <a:pathLst>
              <a:path w="1829391" h="2204086">
                <a:moveTo>
                  <a:pt x="0" y="0"/>
                </a:moveTo>
                <a:lnTo>
                  <a:pt x="1829391" y="0"/>
                </a:lnTo>
                <a:lnTo>
                  <a:pt x="1829391" y="2204085"/>
                </a:lnTo>
                <a:lnTo>
                  <a:pt x="0" y="22040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3139018" y="399691"/>
            <a:ext cx="2495469" cy="1656367"/>
          </a:xfrm>
          <a:custGeom>
            <a:avLst/>
            <a:gdLst/>
            <a:ahLst/>
            <a:cxnLst/>
            <a:rect l="l" t="t" r="r" b="b"/>
            <a:pathLst>
              <a:path w="2495469" h="1656367">
                <a:moveTo>
                  <a:pt x="0" y="0"/>
                </a:moveTo>
                <a:lnTo>
                  <a:pt x="2495469" y="0"/>
                </a:lnTo>
                <a:lnTo>
                  <a:pt x="2495469" y="1656367"/>
                </a:lnTo>
                <a:lnTo>
                  <a:pt x="0" y="1656367"/>
                </a:lnTo>
                <a:lnTo>
                  <a:pt x="0" y="0"/>
                </a:lnTo>
                <a:close/>
              </a:path>
            </a:pathLst>
          </a:custGeom>
          <a:blipFill>
            <a:blip r:embed="rId11">
              <a:alphaModFix amt="78000"/>
            </a:blip>
            <a:stretch>
              <a:fillRect/>
            </a:stretch>
          </a:blipFill>
        </p:spPr>
      </p:sp>
      <p:sp>
        <p:nvSpPr>
          <p:cNvPr id="12" name="TextBox 12"/>
          <p:cNvSpPr txBox="1"/>
          <p:nvPr/>
        </p:nvSpPr>
        <p:spPr>
          <a:xfrm>
            <a:off x="844872" y="1731411"/>
            <a:ext cx="8103993" cy="776499"/>
          </a:xfrm>
          <a:prstGeom prst="rect">
            <a:avLst/>
          </a:prstGeom>
        </p:spPr>
        <p:txBody>
          <a:bodyPr lIns="0" tIns="0" rIns="0" bIns="0" rtlCol="0" anchor="t">
            <a:spAutoFit/>
          </a:bodyPr>
          <a:lstStyle/>
          <a:p>
            <a:pPr algn="l">
              <a:lnSpc>
                <a:spcPts val="6582"/>
              </a:lnSpc>
            </a:pPr>
            <a:r>
              <a:rPr lang="en-US" sz="4330">
                <a:solidFill>
                  <a:srgbClr val="ADA696"/>
                </a:solidFill>
                <a:latin typeface="TAN Angleton"/>
                <a:ea typeface="TAN Angleton"/>
                <a:cs typeface="TAN Angleton"/>
                <a:sym typeface="TAN Angleton"/>
              </a:rPr>
              <a:t>GRAND CANYON</a:t>
            </a:r>
          </a:p>
        </p:txBody>
      </p:sp>
      <p:sp>
        <p:nvSpPr>
          <p:cNvPr id="13" name="TextBox 13"/>
          <p:cNvSpPr txBox="1"/>
          <p:nvPr/>
        </p:nvSpPr>
        <p:spPr>
          <a:xfrm>
            <a:off x="844872" y="570898"/>
            <a:ext cx="11674330" cy="1235562"/>
          </a:xfrm>
          <a:prstGeom prst="rect">
            <a:avLst/>
          </a:prstGeom>
        </p:spPr>
        <p:txBody>
          <a:bodyPr lIns="0" tIns="0" rIns="0" bIns="0" rtlCol="0" anchor="t">
            <a:spAutoFit/>
          </a:bodyPr>
          <a:lstStyle/>
          <a:p>
            <a:pPr algn="l">
              <a:lnSpc>
                <a:spcPts val="10123"/>
              </a:lnSpc>
            </a:pPr>
            <a:r>
              <a:rPr lang="en-US" sz="7230" spc="-115">
                <a:solidFill>
                  <a:srgbClr val="292929"/>
                </a:solidFill>
                <a:latin typeface="TAN Angleton"/>
                <a:ea typeface="TAN Angleton"/>
                <a:cs typeface="TAN Angleton"/>
                <a:sym typeface="TAN Angleton"/>
              </a:rPr>
              <a:t>FERDE GROFÉ</a:t>
            </a:r>
          </a:p>
        </p:txBody>
      </p:sp>
      <p:sp>
        <p:nvSpPr>
          <p:cNvPr id="14" name="TextBox 14"/>
          <p:cNvSpPr txBox="1"/>
          <p:nvPr/>
        </p:nvSpPr>
        <p:spPr>
          <a:xfrm>
            <a:off x="6875385" y="2482013"/>
            <a:ext cx="1490237" cy="575909"/>
          </a:xfrm>
          <a:prstGeom prst="rect">
            <a:avLst/>
          </a:prstGeom>
        </p:spPr>
        <p:txBody>
          <a:bodyPr lIns="0" tIns="0" rIns="0" bIns="0" rtlCol="0" anchor="t">
            <a:spAutoFit/>
          </a:bodyPr>
          <a:lstStyle/>
          <a:p>
            <a:pPr algn="r">
              <a:lnSpc>
                <a:spcPts val="4860"/>
              </a:lnSpc>
            </a:pPr>
            <a:r>
              <a:rPr lang="en-US" sz="3471">
                <a:solidFill>
                  <a:srgbClr val="292929"/>
                </a:solidFill>
                <a:latin typeface="Anonymous Pro"/>
                <a:ea typeface="Anonymous Pro"/>
                <a:cs typeface="Anonymous Pro"/>
                <a:sym typeface="Anonymous Pro"/>
              </a:rPr>
              <a:t>Lived:</a:t>
            </a:r>
          </a:p>
        </p:txBody>
      </p:sp>
      <p:sp>
        <p:nvSpPr>
          <p:cNvPr id="15" name="TextBox 15"/>
          <p:cNvSpPr txBox="1"/>
          <p:nvPr/>
        </p:nvSpPr>
        <p:spPr>
          <a:xfrm>
            <a:off x="6875385" y="3517366"/>
            <a:ext cx="1278826" cy="575909"/>
          </a:xfrm>
          <a:prstGeom prst="rect">
            <a:avLst/>
          </a:prstGeom>
        </p:spPr>
        <p:txBody>
          <a:bodyPr lIns="0" tIns="0" rIns="0" bIns="0" rtlCol="0" anchor="t">
            <a:spAutoFit/>
          </a:bodyPr>
          <a:lstStyle/>
          <a:p>
            <a:pPr algn="r">
              <a:lnSpc>
                <a:spcPts val="4860"/>
              </a:lnSpc>
            </a:pPr>
            <a:r>
              <a:rPr lang="en-US" sz="3471">
                <a:solidFill>
                  <a:srgbClr val="292929"/>
                </a:solidFill>
                <a:latin typeface="Anonymous Pro"/>
                <a:ea typeface="Anonymous Pro"/>
                <a:cs typeface="Anonymous Pro"/>
                <a:sym typeface="Anonymous Pro"/>
              </a:rPr>
              <a:t>From:</a:t>
            </a:r>
          </a:p>
        </p:txBody>
      </p:sp>
      <p:sp>
        <p:nvSpPr>
          <p:cNvPr id="16" name="TextBox 16"/>
          <p:cNvSpPr txBox="1"/>
          <p:nvPr/>
        </p:nvSpPr>
        <p:spPr>
          <a:xfrm>
            <a:off x="8639919" y="2475158"/>
            <a:ext cx="9112498" cy="589618"/>
          </a:xfrm>
          <a:prstGeom prst="rect">
            <a:avLst/>
          </a:prstGeom>
        </p:spPr>
        <p:txBody>
          <a:bodyPr lIns="0" tIns="0" rIns="0" bIns="0" rtlCol="0" anchor="t">
            <a:spAutoFit/>
          </a:bodyPr>
          <a:lstStyle/>
          <a:p>
            <a:pPr algn="l">
              <a:lnSpc>
                <a:spcPts val="4829"/>
              </a:lnSpc>
            </a:pPr>
            <a:r>
              <a:rPr lang="en-US" sz="3449">
                <a:solidFill>
                  <a:srgbClr val="292929"/>
                </a:solidFill>
                <a:latin typeface="Anonymous Pro"/>
                <a:ea typeface="Anonymous Pro"/>
                <a:cs typeface="Anonymous Pro"/>
                <a:sym typeface="Anonymous Pro"/>
              </a:rPr>
              <a:t>March 27,1892- April 3,1972</a:t>
            </a:r>
          </a:p>
        </p:txBody>
      </p:sp>
      <p:sp>
        <p:nvSpPr>
          <p:cNvPr id="17" name="TextBox 17"/>
          <p:cNvSpPr txBox="1"/>
          <p:nvPr/>
        </p:nvSpPr>
        <p:spPr>
          <a:xfrm>
            <a:off x="8639919" y="3481212"/>
            <a:ext cx="9356008" cy="648218"/>
          </a:xfrm>
          <a:prstGeom prst="rect">
            <a:avLst/>
          </a:prstGeom>
        </p:spPr>
        <p:txBody>
          <a:bodyPr lIns="0" tIns="0" rIns="0" bIns="0" rtlCol="0" anchor="t">
            <a:spAutoFit/>
          </a:bodyPr>
          <a:lstStyle/>
          <a:p>
            <a:pPr algn="l">
              <a:lnSpc>
                <a:spcPts val="5496"/>
              </a:lnSpc>
            </a:pPr>
            <a:r>
              <a:rPr lang="en-US" sz="3926">
                <a:solidFill>
                  <a:srgbClr val="292929"/>
                </a:solidFill>
                <a:latin typeface="Anonymous Pro"/>
                <a:ea typeface="Anonymous Pro"/>
                <a:cs typeface="Anonymous Pro"/>
                <a:sym typeface="Anonymous Pro"/>
              </a:rPr>
              <a:t>New York City, New York</a:t>
            </a:r>
          </a:p>
        </p:txBody>
      </p:sp>
      <p:grpSp>
        <p:nvGrpSpPr>
          <p:cNvPr id="18" name="Group 18"/>
          <p:cNvGrpSpPr/>
          <p:nvPr/>
        </p:nvGrpSpPr>
        <p:grpSpPr>
          <a:xfrm>
            <a:off x="17107450" y="9258300"/>
            <a:ext cx="831327" cy="837609"/>
            <a:chOff x="0" y="0"/>
            <a:chExt cx="1108436" cy="1116813"/>
          </a:xfrm>
        </p:grpSpPr>
        <p:sp>
          <p:nvSpPr>
            <p:cNvPr id="19" name="Freeform 19"/>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TextBox 20"/>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15</a:t>
              </a:r>
            </a:p>
          </p:txBody>
        </p:sp>
      </p:grpSp>
      <p:grpSp>
        <p:nvGrpSpPr>
          <p:cNvPr id="21" name="Group 21"/>
          <p:cNvGrpSpPr/>
          <p:nvPr/>
        </p:nvGrpSpPr>
        <p:grpSpPr>
          <a:xfrm>
            <a:off x="6311169" y="4883900"/>
            <a:ext cx="11046480" cy="4786634"/>
            <a:chOff x="0" y="-20384"/>
            <a:chExt cx="14728641" cy="6382178"/>
          </a:xfrm>
        </p:grpSpPr>
        <p:sp>
          <p:nvSpPr>
            <p:cNvPr id="22" name="TextBox 22"/>
            <p:cNvSpPr txBox="1"/>
            <p:nvPr/>
          </p:nvSpPr>
          <p:spPr>
            <a:xfrm>
              <a:off x="0" y="28575"/>
              <a:ext cx="14728641" cy="6333219"/>
            </a:xfrm>
            <a:prstGeom prst="rect">
              <a:avLst/>
            </a:prstGeom>
          </p:spPr>
          <p:txBody>
            <a:bodyPr lIns="0" tIns="0" rIns="0" bIns="0" rtlCol="0" anchor="t">
              <a:spAutoFit/>
            </a:bodyPr>
            <a:lstStyle/>
            <a:p>
              <a:pPr algn="just">
                <a:lnSpc>
                  <a:spcPts val="4756"/>
                </a:lnSpc>
              </a:pPr>
              <a:r>
                <a:rPr lang="en-US" sz="4209">
                  <a:solidFill>
                    <a:srgbClr val="292929"/>
                  </a:solidFill>
                  <a:latin typeface="Canva Student Font"/>
                  <a:ea typeface="Canva Student Font"/>
                  <a:cs typeface="Canva Student Font"/>
                  <a:sym typeface="Canva Student Font"/>
                </a:rPr>
                <a:t>Ferdinand Rudolph von Grofé, known as Ferde Grofé, was an American composer, arranger, pianist, and instrumentalist. While Grofe could play many instruments, his favorite was the piano. </a:t>
              </a:r>
            </a:p>
            <a:p>
              <a:pPr algn="just">
                <a:lnSpc>
                  <a:spcPts val="2147"/>
                </a:lnSpc>
              </a:pPr>
              <a:endParaRPr lang="en-US" sz="4209">
                <a:solidFill>
                  <a:srgbClr val="292929"/>
                </a:solidFill>
                <a:latin typeface="Canva Student Font"/>
                <a:ea typeface="Canva Student Font"/>
                <a:cs typeface="Canva Student Font"/>
                <a:sym typeface="Canva Student Font"/>
              </a:endParaRPr>
            </a:p>
            <a:p>
              <a:pPr algn="just">
                <a:lnSpc>
                  <a:spcPts val="4756"/>
                </a:lnSpc>
              </a:pPr>
              <a:r>
                <a:rPr lang="en-US" sz="4209">
                  <a:solidFill>
                    <a:srgbClr val="292929"/>
                  </a:solidFill>
                  <a:latin typeface="Canva Student Font"/>
                  <a:ea typeface="Canva Student Font"/>
                  <a:cs typeface="Canva Student Font"/>
                  <a:sym typeface="Canva Student Font"/>
                </a:rPr>
                <a:t>Grofé was good friends with George Gershwin. His arrangement of Gershwin’s “Rhapsody in Blue” is what helped bring the piece to fame.</a:t>
              </a:r>
            </a:p>
            <a:p>
              <a:pPr algn="just">
                <a:lnSpc>
                  <a:spcPts val="2147"/>
                </a:lnSpc>
              </a:pPr>
              <a:endParaRPr lang="en-US" sz="4209">
                <a:solidFill>
                  <a:srgbClr val="292929"/>
                </a:solidFill>
                <a:latin typeface="Canva Student Font"/>
                <a:ea typeface="Canva Student Font"/>
                <a:cs typeface="Canva Student Font"/>
                <a:sym typeface="Canva Student Font"/>
              </a:endParaRPr>
            </a:p>
            <a:p>
              <a:pPr algn="just">
                <a:lnSpc>
                  <a:spcPts val="4756"/>
                </a:lnSpc>
              </a:pPr>
              <a:r>
                <a:rPr lang="en-US" sz="4209">
                  <a:solidFill>
                    <a:srgbClr val="292929"/>
                  </a:solidFill>
                  <a:latin typeface="Canva Student Font"/>
                  <a:ea typeface="Canva Student Font"/>
                  <a:cs typeface="Canva Student Font"/>
                  <a:sym typeface="Canva Student Font"/>
                </a:rPr>
                <a:t>His most famous composition is the “Grand Canyon Suite” (1931).</a:t>
              </a:r>
            </a:p>
          </p:txBody>
        </p:sp>
        <p:sp>
          <p:nvSpPr>
            <p:cNvPr id="23" name="TextBox 23"/>
            <p:cNvSpPr txBox="1"/>
            <p:nvPr/>
          </p:nvSpPr>
          <p:spPr>
            <a:xfrm>
              <a:off x="6621908" y="-20384"/>
              <a:ext cx="89165" cy="814705"/>
            </a:xfrm>
            <a:prstGeom prst="rect">
              <a:avLst/>
            </a:prstGeom>
          </p:spPr>
          <p:txBody>
            <a:bodyPr lIns="0" tIns="0" rIns="0" bIns="0" rtlCol="0" anchor="t">
              <a:spAutoFit/>
            </a:bodyPr>
            <a:lstStyle/>
            <a:p>
              <a:pPr algn="ctr">
                <a:lnSpc>
                  <a:spcPts val="5040"/>
                </a:lnSpc>
              </a:pPr>
              <a:r>
                <a:rPr lang="en-US" sz="3600" dirty="0">
                  <a:solidFill>
                    <a:srgbClr val="000000"/>
                  </a:solidFill>
                  <a:latin typeface="Canva Student Font"/>
                  <a:ea typeface="Canva Student Font"/>
                  <a:cs typeface="Canva Student Font"/>
                  <a:sym typeface="Canva Student Font"/>
                </a:rPr>
                <a:t>’</a:t>
              </a:r>
            </a:p>
          </p:txBody>
        </p:sp>
        <p:sp>
          <p:nvSpPr>
            <p:cNvPr id="24" name="TextBox 24"/>
            <p:cNvSpPr txBox="1"/>
            <p:nvPr/>
          </p:nvSpPr>
          <p:spPr>
            <a:xfrm>
              <a:off x="12425544" y="19044"/>
              <a:ext cx="89165" cy="814705"/>
            </a:xfrm>
            <a:prstGeom prst="rect">
              <a:avLst/>
            </a:prstGeom>
          </p:spPr>
          <p:txBody>
            <a:bodyPr lIns="0" tIns="0" rIns="0" bIns="0" rtlCol="0" anchor="t">
              <a:spAutoFit/>
            </a:bodyPr>
            <a:lstStyle/>
            <a:p>
              <a:pPr algn="ctr">
                <a:lnSpc>
                  <a:spcPts val="5040"/>
                </a:lnSpc>
              </a:pPr>
              <a:r>
                <a:rPr lang="en-US" sz="3600" dirty="0">
                  <a:solidFill>
                    <a:srgbClr val="000000"/>
                  </a:solidFill>
                  <a:latin typeface="Canva Student Font"/>
                  <a:ea typeface="Canva Student Font"/>
                  <a:cs typeface="Canva Student Font"/>
                  <a:sym typeface="Canva Student Font"/>
                </a:rPr>
                <a:t>’</a:t>
              </a:r>
            </a:p>
          </p:txBody>
        </p:sp>
        <p:sp>
          <p:nvSpPr>
            <p:cNvPr id="25" name="TextBox 25"/>
            <p:cNvSpPr txBox="1"/>
            <p:nvPr/>
          </p:nvSpPr>
          <p:spPr>
            <a:xfrm>
              <a:off x="1099415" y="2781482"/>
              <a:ext cx="89165" cy="814705"/>
            </a:xfrm>
            <a:prstGeom prst="rect">
              <a:avLst/>
            </a:prstGeom>
          </p:spPr>
          <p:txBody>
            <a:bodyPr lIns="0" tIns="0" rIns="0" bIns="0" rtlCol="0" anchor="t">
              <a:spAutoFit/>
            </a:bodyPr>
            <a:lstStyle/>
            <a:p>
              <a:pPr algn="ctr">
                <a:lnSpc>
                  <a:spcPts val="5040"/>
                </a:lnSpc>
              </a:pPr>
              <a:r>
                <a:rPr lang="en-US" sz="3600">
                  <a:solidFill>
                    <a:srgbClr val="000000"/>
                  </a:solidFill>
                  <a:latin typeface="Canva Student Font"/>
                  <a:ea typeface="Canva Student Font"/>
                  <a:cs typeface="Canva Student Font"/>
                  <a:sym typeface="Canva Student Font"/>
                </a:rPr>
                <a:t>’</a:t>
              </a:r>
            </a:p>
          </p:txBody>
        </p:sp>
        <p:sp>
          <p:nvSpPr>
            <p:cNvPr id="26" name="TextBox 26"/>
            <p:cNvSpPr txBox="1"/>
            <p:nvPr/>
          </p:nvSpPr>
          <p:spPr>
            <a:xfrm>
              <a:off x="1099415" y="1632843"/>
              <a:ext cx="89165" cy="814705"/>
            </a:xfrm>
            <a:prstGeom prst="rect">
              <a:avLst/>
            </a:prstGeom>
          </p:spPr>
          <p:txBody>
            <a:bodyPr lIns="0" tIns="0" rIns="0" bIns="0" rtlCol="0" anchor="t">
              <a:spAutoFit/>
            </a:bodyPr>
            <a:lstStyle/>
            <a:p>
              <a:pPr algn="ctr">
                <a:lnSpc>
                  <a:spcPts val="5040"/>
                </a:lnSpc>
              </a:pPr>
              <a:r>
                <a:rPr lang="en-US" sz="3600">
                  <a:solidFill>
                    <a:srgbClr val="000000"/>
                  </a:solidFill>
                  <a:latin typeface="Canva Student Font"/>
                  <a:ea typeface="Canva Student Font"/>
                  <a:cs typeface="Canva Student Font"/>
                  <a:sym typeface="Canva Student Font"/>
                </a:rPr>
                <a:t>’</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194338"/>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rot="72064" flipH="1">
            <a:off x="12893997" y="341513"/>
            <a:ext cx="2323710" cy="1539458"/>
          </a:xfrm>
          <a:custGeom>
            <a:avLst/>
            <a:gdLst/>
            <a:ahLst/>
            <a:cxnLst/>
            <a:rect l="l" t="t" r="r" b="b"/>
            <a:pathLst>
              <a:path w="2323710" h="1539458">
                <a:moveTo>
                  <a:pt x="2323710" y="0"/>
                </a:moveTo>
                <a:lnTo>
                  <a:pt x="0" y="0"/>
                </a:lnTo>
                <a:lnTo>
                  <a:pt x="0" y="1539457"/>
                </a:lnTo>
                <a:lnTo>
                  <a:pt x="2323710" y="1539457"/>
                </a:lnTo>
                <a:lnTo>
                  <a:pt x="232371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601622">
            <a:off x="375206" y="2996505"/>
            <a:ext cx="5263480" cy="3506793"/>
          </a:xfrm>
          <a:custGeom>
            <a:avLst/>
            <a:gdLst/>
            <a:ahLst/>
            <a:cxnLst/>
            <a:rect l="l" t="t" r="r" b="b"/>
            <a:pathLst>
              <a:path w="5263480" h="3506793">
                <a:moveTo>
                  <a:pt x="0" y="0"/>
                </a:moveTo>
                <a:lnTo>
                  <a:pt x="5263480" y="0"/>
                </a:lnTo>
                <a:lnTo>
                  <a:pt x="5263480" y="3506793"/>
                </a:lnTo>
                <a:lnTo>
                  <a:pt x="0" y="3506793"/>
                </a:lnTo>
                <a:lnTo>
                  <a:pt x="0" y="0"/>
                </a:lnTo>
                <a:close/>
              </a:path>
            </a:pathLst>
          </a:custGeom>
          <a:blipFill>
            <a:blip r:embed="rId5"/>
            <a:stretch>
              <a:fillRect/>
            </a:stretch>
          </a:blipFill>
        </p:spPr>
      </p:sp>
      <p:sp>
        <p:nvSpPr>
          <p:cNvPr id="7" name="Freeform 7"/>
          <p:cNvSpPr/>
          <p:nvPr/>
        </p:nvSpPr>
        <p:spPr>
          <a:xfrm>
            <a:off x="-48808" y="5384333"/>
            <a:ext cx="6111508" cy="6742464"/>
          </a:xfrm>
          <a:custGeom>
            <a:avLst/>
            <a:gdLst/>
            <a:ahLst/>
            <a:cxnLst/>
            <a:rect l="l" t="t" r="r" b="b"/>
            <a:pathLst>
              <a:path w="6111508" h="6742464">
                <a:moveTo>
                  <a:pt x="0" y="0"/>
                </a:moveTo>
                <a:lnTo>
                  <a:pt x="6111508" y="0"/>
                </a:lnTo>
                <a:lnTo>
                  <a:pt x="6111508" y="6742464"/>
                </a:lnTo>
                <a:lnTo>
                  <a:pt x="0" y="6742464"/>
                </a:lnTo>
                <a:lnTo>
                  <a:pt x="0" y="0"/>
                </a:lnTo>
                <a:close/>
              </a:path>
            </a:pathLst>
          </a:custGeom>
          <a:blipFill>
            <a:blip r:embed="rId6"/>
            <a:stretch>
              <a:fillRect l="-5162" r="-5162"/>
            </a:stretch>
          </a:blipFill>
        </p:spPr>
      </p:sp>
      <p:sp>
        <p:nvSpPr>
          <p:cNvPr id="8" name="Freeform 8"/>
          <p:cNvSpPr/>
          <p:nvPr/>
        </p:nvSpPr>
        <p:spPr>
          <a:xfrm rot="-4940803">
            <a:off x="590885" y="2265220"/>
            <a:ext cx="875630" cy="3260967"/>
          </a:xfrm>
          <a:custGeom>
            <a:avLst/>
            <a:gdLst/>
            <a:ahLst/>
            <a:cxnLst/>
            <a:rect l="l" t="t" r="r" b="b"/>
            <a:pathLst>
              <a:path w="875630" h="3260967">
                <a:moveTo>
                  <a:pt x="0" y="0"/>
                </a:moveTo>
                <a:lnTo>
                  <a:pt x="875630" y="0"/>
                </a:lnTo>
                <a:lnTo>
                  <a:pt x="875630" y="3260967"/>
                </a:lnTo>
                <a:lnTo>
                  <a:pt x="0" y="3260967"/>
                </a:lnTo>
                <a:lnTo>
                  <a:pt x="0" y="0"/>
                </a:lnTo>
                <a:close/>
              </a:path>
            </a:pathLst>
          </a:custGeom>
          <a:blipFill>
            <a:blip r:embed="rId7"/>
            <a:stretch>
              <a:fillRect/>
            </a:stretch>
          </a:blipFill>
        </p:spPr>
      </p:sp>
      <p:sp>
        <p:nvSpPr>
          <p:cNvPr id="9" name="Freeform 9"/>
          <p:cNvSpPr/>
          <p:nvPr/>
        </p:nvSpPr>
        <p:spPr>
          <a:xfrm>
            <a:off x="14579738" y="290897"/>
            <a:ext cx="2679562" cy="1765161"/>
          </a:xfrm>
          <a:custGeom>
            <a:avLst/>
            <a:gdLst/>
            <a:ahLst/>
            <a:cxnLst/>
            <a:rect l="l" t="t" r="r" b="b"/>
            <a:pathLst>
              <a:path w="2679562" h="1765161">
                <a:moveTo>
                  <a:pt x="0" y="0"/>
                </a:moveTo>
                <a:lnTo>
                  <a:pt x="2679562" y="0"/>
                </a:lnTo>
                <a:lnTo>
                  <a:pt x="2679562" y="1765161"/>
                </a:lnTo>
                <a:lnTo>
                  <a:pt x="0" y="1765161"/>
                </a:lnTo>
                <a:lnTo>
                  <a:pt x="0" y="0"/>
                </a:lnTo>
                <a:close/>
              </a:path>
            </a:pathLst>
          </a:custGeom>
          <a:blipFill>
            <a:blip r:embed="rId8"/>
            <a:stretch>
              <a:fillRect/>
            </a:stretch>
          </a:blipFill>
        </p:spPr>
      </p:sp>
      <p:sp>
        <p:nvSpPr>
          <p:cNvPr id="10" name="TextBox 10"/>
          <p:cNvSpPr txBox="1"/>
          <p:nvPr/>
        </p:nvSpPr>
        <p:spPr>
          <a:xfrm>
            <a:off x="6572587" y="4394363"/>
            <a:ext cx="11158891" cy="6167389"/>
          </a:xfrm>
          <a:prstGeom prst="rect">
            <a:avLst/>
          </a:prstGeom>
        </p:spPr>
        <p:txBody>
          <a:bodyPr lIns="0" tIns="0" rIns="0" bIns="0" rtlCol="0" anchor="t">
            <a:spAutoFit/>
          </a:bodyPr>
          <a:lstStyle/>
          <a:p>
            <a:pPr algn="just">
              <a:lnSpc>
                <a:spcPts val="4222"/>
              </a:lnSpc>
            </a:pPr>
            <a:r>
              <a:rPr lang="en-US" sz="3909">
                <a:solidFill>
                  <a:srgbClr val="292929"/>
                </a:solidFill>
                <a:latin typeface="Canva Student Font"/>
                <a:ea typeface="Canva Student Font"/>
                <a:cs typeface="Canva Student Font"/>
                <a:sym typeface="Canva Student Font"/>
              </a:rPr>
              <a:t>John Williams is an American composer and conductor best known for his film scores. His music can be heard in movies such as Star Wars, Harry Potter, and E.T. the Extra-Terrestrial. He has also written many pieces for orchestras, other ensembles, and solo instruments. </a:t>
            </a:r>
          </a:p>
          <a:p>
            <a:pPr algn="just">
              <a:lnSpc>
                <a:spcPts val="2484"/>
              </a:lnSpc>
            </a:pPr>
            <a:endParaRPr lang="en-US" sz="3909">
              <a:solidFill>
                <a:srgbClr val="292929"/>
              </a:solidFill>
              <a:latin typeface="Canva Student Font"/>
              <a:ea typeface="Canva Student Font"/>
              <a:cs typeface="Canva Student Font"/>
              <a:sym typeface="Canva Student Font"/>
            </a:endParaRPr>
          </a:p>
          <a:p>
            <a:pPr algn="just">
              <a:lnSpc>
                <a:spcPts val="4438"/>
              </a:lnSpc>
            </a:pPr>
            <a:r>
              <a:rPr lang="en-US" sz="4109">
                <a:solidFill>
                  <a:srgbClr val="292929"/>
                </a:solidFill>
                <a:latin typeface="Canva Student Font"/>
                <a:ea typeface="Canva Student Font"/>
                <a:cs typeface="Canva Student Font"/>
                <a:sym typeface="Canva Student Font"/>
              </a:rPr>
              <a:t>Williams has won 26 Grammy Awards, 5 Academy Awards, and has the second most Academy Award nominations (54 total!). He was inducted into the Songwriters Hall of Fame in 1998. </a:t>
            </a:r>
          </a:p>
          <a:p>
            <a:pPr algn="just">
              <a:lnSpc>
                <a:spcPts val="2484"/>
              </a:lnSpc>
            </a:pPr>
            <a:endParaRPr lang="en-US" sz="4109">
              <a:solidFill>
                <a:srgbClr val="292929"/>
              </a:solidFill>
              <a:latin typeface="Canva Student Font"/>
              <a:ea typeface="Canva Student Font"/>
              <a:cs typeface="Canva Student Font"/>
              <a:sym typeface="Canva Student Font"/>
            </a:endParaRPr>
          </a:p>
          <a:p>
            <a:pPr algn="just">
              <a:lnSpc>
                <a:spcPts val="4438"/>
              </a:lnSpc>
            </a:pPr>
            <a:r>
              <a:rPr lang="en-US" sz="4109">
                <a:solidFill>
                  <a:srgbClr val="292929"/>
                </a:solidFill>
                <a:latin typeface="Canva Student Font"/>
                <a:ea typeface="Canva Student Font"/>
                <a:cs typeface="Canva Student Font"/>
                <a:sym typeface="Canva Student Font"/>
              </a:rPr>
              <a:t>Williams is 93 years old today and still continues to write music for movies!</a:t>
            </a:r>
          </a:p>
          <a:p>
            <a:pPr algn="just">
              <a:lnSpc>
                <a:spcPts val="4546"/>
              </a:lnSpc>
            </a:pPr>
            <a:endParaRPr lang="en-US" sz="4109">
              <a:solidFill>
                <a:srgbClr val="292929"/>
              </a:solidFill>
              <a:latin typeface="Canva Student Font"/>
              <a:ea typeface="Canva Student Font"/>
              <a:cs typeface="Canva Student Font"/>
              <a:sym typeface="Canva Student Font"/>
            </a:endParaRPr>
          </a:p>
        </p:txBody>
      </p:sp>
      <p:sp>
        <p:nvSpPr>
          <p:cNvPr id="11" name="TextBox 11"/>
          <p:cNvSpPr txBox="1"/>
          <p:nvPr/>
        </p:nvSpPr>
        <p:spPr>
          <a:xfrm>
            <a:off x="1028700" y="1713573"/>
            <a:ext cx="8103993"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HOLLYWOOD</a:t>
            </a:r>
          </a:p>
        </p:txBody>
      </p:sp>
      <p:sp>
        <p:nvSpPr>
          <p:cNvPr id="12" name="TextBox 12"/>
          <p:cNvSpPr txBox="1"/>
          <p:nvPr/>
        </p:nvSpPr>
        <p:spPr>
          <a:xfrm>
            <a:off x="844872" y="570898"/>
            <a:ext cx="11674330" cy="1235562"/>
          </a:xfrm>
          <a:prstGeom prst="rect">
            <a:avLst/>
          </a:prstGeom>
        </p:spPr>
        <p:txBody>
          <a:bodyPr lIns="0" tIns="0" rIns="0" bIns="0" rtlCol="0" anchor="t">
            <a:spAutoFit/>
          </a:bodyPr>
          <a:lstStyle/>
          <a:p>
            <a:pPr algn="l">
              <a:lnSpc>
                <a:spcPts val="10123"/>
              </a:lnSpc>
            </a:pPr>
            <a:r>
              <a:rPr lang="en-US" sz="7230" spc="-115">
                <a:solidFill>
                  <a:srgbClr val="292929"/>
                </a:solidFill>
                <a:latin typeface="TAN Angleton"/>
                <a:ea typeface="TAN Angleton"/>
                <a:cs typeface="TAN Angleton"/>
                <a:sym typeface="TAN Angleton"/>
              </a:rPr>
              <a:t>JOHN WILLIAMS</a:t>
            </a:r>
          </a:p>
        </p:txBody>
      </p:sp>
      <p:sp>
        <p:nvSpPr>
          <p:cNvPr id="13" name="TextBox 13"/>
          <p:cNvSpPr txBox="1"/>
          <p:nvPr/>
        </p:nvSpPr>
        <p:spPr>
          <a:xfrm>
            <a:off x="6927959" y="2488867"/>
            <a:ext cx="1511508"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14" name="TextBox 14"/>
          <p:cNvSpPr txBox="1"/>
          <p:nvPr/>
        </p:nvSpPr>
        <p:spPr>
          <a:xfrm>
            <a:off x="6927959" y="3506513"/>
            <a:ext cx="1226253"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From:</a:t>
            </a:r>
          </a:p>
        </p:txBody>
      </p:sp>
      <p:sp>
        <p:nvSpPr>
          <p:cNvPr id="15" name="TextBox 15"/>
          <p:cNvSpPr txBox="1"/>
          <p:nvPr/>
        </p:nvSpPr>
        <p:spPr>
          <a:xfrm>
            <a:off x="8582769" y="2475158"/>
            <a:ext cx="9112498" cy="589618"/>
          </a:xfrm>
          <a:prstGeom prst="rect">
            <a:avLst/>
          </a:prstGeom>
        </p:spPr>
        <p:txBody>
          <a:bodyPr lIns="0" tIns="0" rIns="0" bIns="0" rtlCol="0" anchor="t">
            <a:spAutoFit/>
          </a:bodyPr>
          <a:lstStyle/>
          <a:p>
            <a:pPr algn="l">
              <a:lnSpc>
                <a:spcPts val="4829"/>
              </a:lnSpc>
            </a:pPr>
            <a:r>
              <a:rPr lang="en-US" sz="3449">
                <a:solidFill>
                  <a:srgbClr val="292929"/>
                </a:solidFill>
                <a:latin typeface="Anonymous Pro"/>
                <a:ea typeface="Anonymous Pro"/>
                <a:cs typeface="Anonymous Pro"/>
                <a:sym typeface="Anonymous Pro"/>
              </a:rPr>
              <a:t>February 8, 1932 - </a:t>
            </a:r>
          </a:p>
        </p:txBody>
      </p:sp>
      <p:sp>
        <p:nvSpPr>
          <p:cNvPr id="16" name="TextBox 16"/>
          <p:cNvSpPr txBox="1"/>
          <p:nvPr/>
        </p:nvSpPr>
        <p:spPr>
          <a:xfrm>
            <a:off x="8582769" y="3490737"/>
            <a:ext cx="9356008" cy="572740"/>
          </a:xfrm>
          <a:prstGeom prst="rect">
            <a:avLst/>
          </a:prstGeom>
        </p:spPr>
        <p:txBody>
          <a:bodyPr lIns="0" tIns="0" rIns="0" bIns="0" rtlCol="0" anchor="t">
            <a:spAutoFit/>
          </a:bodyPr>
          <a:lstStyle/>
          <a:p>
            <a:pPr algn="l">
              <a:lnSpc>
                <a:spcPts val="4656"/>
              </a:lnSpc>
            </a:pPr>
            <a:r>
              <a:rPr lang="en-US" sz="3326">
                <a:solidFill>
                  <a:srgbClr val="292929"/>
                </a:solidFill>
                <a:latin typeface="Anonymous Pro"/>
                <a:ea typeface="Anonymous Pro"/>
                <a:cs typeface="Anonymous Pro"/>
                <a:sym typeface="Anonymous Pro"/>
              </a:rPr>
              <a:t>Long Island, New York</a:t>
            </a:r>
          </a:p>
        </p:txBody>
      </p:sp>
      <p:grpSp>
        <p:nvGrpSpPr>
          <p:cNvPr id="17" name="Group 17"/>
          <p:cNvGrpSpPr/>
          <p:nvPr/>
        </p:nvGrpSpPr>
        <p:grpSpPr>
          <a:xfrm>
            <a:off x="17107450" y="9258300"/>
            <a:ext cx="831327" cy="837609"/>
            <a:chOff x="0" y="0"/>
            <a:chExt cx="1108436" cy="1116813"/>
          </a:xfrm>
        </p:grpSpPr>
        <p:sp>
          <p:nvSpPr>
            <p:cNvPr id="18" name="Freeform 18"/>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16</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DEDE6"/>
        </a:solidFill>
        <a:effectLst/>
      </p:bgPr>
    </p:bg>
    <p:spTree>
      <p:nvGrpSpPr>
        <p:cNvPr id="1" name=""/>
        <p:cNvGrpSpPr/>
        <p:nvPr/>
      </p:nvGrpSpPr>
      <p:grpSpPr>
        <a:xfrm>
          <a:off x="0" y="0"/>
          <a:ext cx="0" cy="0"/>
          <a:chOff x="0" y="0"/>
          <a:chExt cx="0" cy="0"/>
        </a:xfrm>
      </p:grpSpPr>
      <p:sp>
        <p:nvSpPr>
          <p:cNvPr id="2" name="Freeform 2"/>
          <p:cNvSpPr/>
          <p:nvPr/>
        </p:nvSpPr>
        <p:spPr>
          <a:xfrm rot="5321419">
            <a:off x="-583512" y="-12554794"/>
            <a:ext cx="18048080" cy="18588846"/>
          </a:xfrm>
          <a:custGeom>
            <a:avLst/>
            <a:gdLst/>
            <a:ahLst/>
            <a:cxnLst/>
            <a:rect l="l" t="t" r="r" b="b"/>
            <a:pathLst>
              <a:path w="18048080" h="18588846">
                <a:moveTo>
                  <a:pt x="0" y="0"/>
                </a:moveTo>
                <a:lnTo>
                  <a:pt x="18048080" y="0"/>
                </a:lnTo>
                <a:lnTo>
                  <a:pt x="18048080" y="18588846"/>
                </a:lnTo>
                <a:lnTo>
                  <a:pt x="0" y="18588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1270090" y="4569962"/>
            <a:ext cx="3992960" cy="6221325"/>
          </a:xfrm>
          <a:custGeom>
            <a:avLst/>
            <a:gdLst/>
            <a:ahLst/>
            <a:cxnLst/>
            <a:rect l="l" t="t" r="r" b="b"/>
            <a:pathLst>
              <a:path w="3992960" h="6221325">
                <a:moveTo>
                  <a:pt x="0" y="0"/>
                </a:moveTo>
                <a:lnTo>
                  <a:pt x="3992960" y="0"/>
                </a:lnTo>
                <a:lnTo>
                  <a:pt x="3992960" y="6221325"/>
                </a:lnTo>
                <a:lnTo>
                  <a:pt x="0" y="62213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7199641" y="4651541"/>
            <a:ext cx="3888243" cy="6058169"/>
          </a:xfrm>
          <a:custGeom>
            <a:avLst/>
            <a:gdLst/>
            <a:ahLst/>
            <a:cxnLst/>
            <a:rect l="l" t="t" r="r" b="b"/>
            <a:pathLst>
              <a:path w="3888243" h="6058169">
                <a:moveTo>
                  <a:pt x="0" y="0"/>
                </a:moveTo>
                <a:lnTo>
                  <a:pt x="3888242" y="0"/>
                </a:lnTo>
                <a:lnTo>
                  <a:pt x="3888242" y="6058168"/>
                </a:lnTo>
                <a:lnTo>
                  <a:pt x="0" y="60581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13041016" y="4585176"/>
            <a:ext cx="4052240" cy="6313688"/>
          </a:xfrm>
          <a:custGeom>
            <a:avLst/>
            <a:gdLst/>
            <a:ahLst/>
            <a:cxnLst/>
            <a:rect l="l" t="t" r="r" b="b"/>
            <a:pathLst>
              <a:path w="4052240" h="6313688">
                <a:moveTo>
                  <a:pt x="0" y="0"/>
                </a:moveTo>
                <a:lnTo>
                  <a:pt x="4052239" y="0"/>
                </a:lnTo>
                <a:lnTo>
                  <a:pt x="4052239" y="6313688"/>
                </a:lnTo>
                <a:lnTo>
                  <a:pt x="0" y="6313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746126">
            <a:off x="13320577" y="6350079"/>
            <a:ext cx="7307862" cy="7652211"/>
          </a:xfrm>
          <a:custGeom>
            <a:avLst/>
            <a:gdLst/>
            <a:ahLst/>
            <a:cxnLst/>
            <a:rect l="l" t="t" r="r" b="b"/>
            <a:pathLst>
              <a:path w="7307862" h="7652211">
                <a:moveTo>
                  <a:pt x="0" y="0"/>
                </a:moveTo>
                <a:lnTo>
                  <a:pt x="7307862" y="0"/>
                </a:lnTo>
                <a:lnTo>
                  <a:pt x="7307862" y="7652211"/>
                </a:lnTo>
                <a:lnTo>
                  <a:pt x="0" y="7652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936232" y="62863"/>
            <a:ext cx="14443974" cy="1798955"/>
          </a:xfrm>
          <a:prstGeom prst="rect">
            <a:avLst/>
          </a:prstGeom>
        </p:spPr>
        <p:txBody>
          <a:bodyPr lIns="0" tIns="0" rIns="0" bIns="0" rtlCol="0" anchor="t">
            <a:spAutoFit/>
          </a:bodyPr>
          <a:lstStyle/>
          <a:p>
            <a:pPr algn="ctr">
              <a:lnSpc>
                <a:spcPts val="14410"/>
              </a:lnSpc>
            </a:pPr>
            <a:r>
              <a:rPr lang="en-US" sz="11000">
                <a:solidFill>
                  <a:srgbClr val="32535A"/>
                </a:solidFill>
                <a:latin typeface="Dynapuff"/>
                <a:ea typeface="Dynapuff"/>
                <a:cs typeface="Dynapuff"/>
                <a:sym typeface="Dynapuff"/>
              </a:rPr>
              <a:t>Digital Resources</a:t>
            </a:r>
          </a:p>
        </p:txBody>
      </p:sp>
      <p:sp>
        <p:nvSpPr>
          <p:cNvPr id="8" name="Freeform 8"/>
          <p:cNvSpPr/>
          <p:nvPr/>
        </p:nvSpPr>
        <p:spPr>
          <a:xfrm>
            <a:off x="1028700" y="523978"/>
            <a:ext cx="1217042" cy="1243465"/>
          </a:xfrm>
          <a:custGeom>
            <a:avLst/>
            <a:gdLst/>
            <a:ahLst/>
            <a:cxnLst/>
            <a:rect l="l" t="t" r="r" b="b"/>
            <a:pathLst>
              <a:path w="1217042" h="1243465">
                <a:moveTo>
                  <a:pt x="0" y="0"/>
                </a:moveTo>
                <a:lnTo>
                  <a:pt x="1217042" y="0"/>
                </a:lnTo>
                <a:lnTo>
                  <a:pt x="1217042" y="1243465"/>
                </a:lnTo>
                <a:lnTo>
                  <a:pt x="0" y="1243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6365987" y="581128"/>
            <a:ext cx="1217042" cy="1243465"/>
          </a:xfrm>
          <a:custGeom>
            <a:avLst/>
            <a:gdLst/>
            <a:ahLst/>
            <a:cxnLst/>
            <a:rect l="l" t="t" r="r" b="b"/>
            <a:pathLst>
              <a:path w="1217042" h="1243465">
                <a:moveTo>
                  <a:pt x="0" y="0"/>
                </a:moveTo>
                <a:lnTo>
                  <a:pt x="1217042" y="0"/>
                </a:lnTo>
                <a:lnTo>
                  <a:pt x="1217042" y="1243465"/>
                </a:lnTo>
                <a:lnTo>
                  <a:pt x="0" y="1243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758491" y="4222822"/>
            <a:ext cx="5016159" cy="912029"/>
            <a:chOff x="0" y="0"/>
            <a:chExt cx="6688211" cy="1216038"/>
          </a:xfrm>
        </p:grpSpPr>
        <p:sp>
          <p:nvSpPr>
            <p:cNvPr id="11" name="Freeform 11"/>
            <p:cNvSpPr/>
            <p:nvPr/>
          </p:nvSpPr>
          <p:spPr>
            <a:xfrm>
              <a:off x="0" y="0"/>
              <a:ext cx="6688211" cy="1216038"/>
            </a:xfrm>
            <a:custGeom>
              <a:avLst/>
              <a:gdLst/>
              <a:ahLst/>
              <a:cxnLst/>
              <a:rect l="l" t="t" r="r" b="b"/>
              <a:pathLst>
                <a:path w="6688211" h="1216038">
                  <a:moveTo>
                    <a:pt x="0" y="0"/>
                  </a:moveTo>
                  <a:lnTo>
                    <a:pt x="6688211" y="0"/>
                  </a:lnTo>
                  <a:lnTo>
                    <a:pt x="6688211" y="1216038"/>
                  </a:lnTo>
                  <a:lnTo>
                    <a:pt x="0" y="1216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67888" y="201560"/>
              <a:ext cx="6352435" cy="774819"/>
            </a:xfrm>
            <a:prstGeom prst="rect">
              <a:avLst/>
            </a:prstGeom>
          </p:spPr>
          <p:txBody>
            <a:bodyPr lIns="0" tIns="0" rIns="0" bIns="0" rtlCol="0" anchor="t">
              <a:spAutoFit/>
            </a:bodyPr>
            <a:lstStyle/>
            <a:p>
              <a:pPr algn="ctr">
                <a:lnSpc>
                  <a:spcPts val="4753"/>
                </a:lnSpc>
              </a:pPr>
              <a:r>
                <a:rPr lang="en-US" sz="3628">
                  <a:solidFill>
                    <a:srgbClr val="32535A"/>
                  </a:solidFill>
                  <a:latin typeface="Dynapuff"/>
                  <a:ea typeface="Dynapuff"/>
                  <a:cs typeface="Dynapuff"/>
                  <a:sym typeface="Dynapuff"/>
                </a:rPr>
                <a:t>KSO Home Page</a:t>
              </a:r>
            </a:p>
          </p:txBody>
        </p:sp>
      </p:grpSp>
      <p:grpSp>
        <p:nvGrpSpPr>
          <p:cNvPr id="13" name="Group 13"/>
          <p:cNvGrpSpPr/>
          <p:nvPr/>
        </p:nvGrpSpPr>
        <p:grpSpPr>
          <a:xfrm>
            <a:off x="6749591" y="4222822"/>
            <a:ext cx="5016159" cy="912029"/>
            <a:chOff x="0" y="0"/>
            <a:chExt cx="6688211" cy="1216038"/>
          </a:xfrm>
        </p:grpSpPr>
        <p:sp>
          <p:nvSpPr>
            <p:cNvPr id="14" name="Freeform 14"/>
            <p:cNvSpPr/>
            <p:nvPr/>
          </p:nvSpPr>
          <p:spPr>
            <a:xfrm>
              <a:off x="0" y="0"/>
              <a:ext cx="6688211" cy="1216038"/>
            </a:xfrm>
            <a:custGeom>
              <a:avLst/>
              <a:gdLst/>
              <a:ahLst/>
              <a:cxnLst/>
              <a:rect l="l" t="t" r="r" b="b"/>
              <a:pathLst>
                <a:path w="6688211" h="1216038">
                  <a:moveTo>
                    <a:pt x="0" y="0"/>
                  </a:moveTo>
                  <a:lnTo>
                    <a:pt x="6688211" y="0"/>
                  </a:lnTo>
                  <a:lnTo>
                    <a:pt x="6688211" y="1216038"/>
                  </a:lnTo>
                  <a:lnTo>
                    <a:pt x="0" y="1216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166640" y="201560"/>
              <a:ext cx="6352435" cy="774819"/>
            </a:xfrm>
            <a:prstGeom prst="rect">
              <a:avLst/>
            </a:prstGeom>
          </p:spPr>
          <p:txBody>
            <a:bodyPr lIns="0" tIns="0" rIns="0" bIns="0" rtlCol="0" anchor="t">
              <a:spAutoFit/>
            </a:bodyPr>
            <a:lstStyle/>
            <a:p>
              <a:pPr algn="ctr">
                <a:lnSpc>
                  <a:spcPts val="4753"/>
                </a:lnSpc>
              </a:pPr>
              <a:r>
                <a:rPr lang="en-US" sz="3628">
                  <a:solidFill>
                    <a:srgbClr val="32535A"/>
                  </a:solidFill>
                  <a:latin typeface="Dynapuff"/>
                  <a:ea typeface="Dynapuff"/>
                  <a:cs typeface="Dynapuff"/>
                  <a:sym typeface="Dynapuff"/>
                </a:rPr>
                <a:t>Audio File Playlist</a:t>
              </a:r>
            </a:p>
          </p:txBody>
        </p:sp>
      </p:grpSp>
      <p:grpSp>
        <p:nvGrpSpPr>
          <p:cNvPr id="16" name="Group 16"/>
          <p:cNvGrpSpPr/>
          <p:nvPr/>
        </p:nvGrpSpPr>
        <p:grpSpPr>
          <a:xfrm>
            <a:off x="12548908" y="4222822"/>
            <a:ext cx="5016159" cy="912029"/>
            <a:chOff x="0" y="0"/>
            <a:chExt cx="6688211" cy="1216038"/>
          </a:xfrm>
        </p:grpSpPr>
        <p:sp>
          <p:nvSpPr>
            <p:cNvPr id="17" name="Freeform 17"/>
            <p:cNvSpPr/>
            <p:nvPr/>
          </p:nvSpPr>
          <p:spPr>
            <a:xfrm>
              <a:off x="0" y="0"/>
              <a:ext cx="6688211" cy="1216038"/>
            </a:xfrm>
            <a:custGeom>
              <a:avLst/>
              <a:gdLst/>
              <a:ahLst/>
              <a:cxnLst/>
              <a:rect l="l" t="t" r="r" b="b"/>
              <a:pathLst>
                <a:path w="6688211" h="1216038">
                  <a:moveTo>
                    <a:pt x="0" y="0"/>
                  </a:moveTo>
                  <a:lnTo>
                    <a:pt x="6688211" y="0"/>
                  </a:lnTo>
                  <a:lnTo>
                    <a:pt x="6688211" y="1216038"/>
                  </a:lnTo>
                  <a:lnTo>
                    <a:pt x="0" y="1216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179054" y="178495"/>
              <a:ext cx="6352435" cy="774819"/>
            </a:xfrm>
            <a:prstGeom prst="rect">
              <a:avLst/>
            </a:prstGeom>
          </p:spPr>
          <p:txBody>
            <a:bodyPr lIns="0" tIns="0" rIns="0" bIns="0" rtlCol="0" anchor="t">
              <a:spAutoFit/>
            </a:bodyPr>
            <a:lstStyle/>
            <a:p>
              <a:pPr algn="ctr">
                <a:lnSpc>
                  <a:spcPts val="4753"/>
                </a:lnSpc>
              </a:pPr>
              <a:r>
                <a:rPr lang="en-US" sz="3628">
                  <a:solidFill>
                    <a:srgbClr val="32535A"/>
                  </a:solidFill>
                  <a:latin typeface="Dynapuff"/>
                  <a:ea typeface="Dynapuff"/>
                  <a:cs typeface="Dynapuff"/>
                  <a:sym typeface="Dynapuff"/>
                </a:rPr>
                <a:t>Roadtrip Map</a:t>
              </a:r>
            </a:p>
          </p:txBody>
        </p:sp>
      </p:grpSp>
      <p:sp>
        <p:nvSpPr>
          <p:cNvPr id="19" name="TextBox 19"/>
          <p:cNvSpPr txBox="1"/>
          <p:nvPr/>
        </p:nvSpPr>
        <p:spPr>
          <a:xfrm>
            <a:off x="1392797" y="2008577"/>
            <a:ext cx="15581711" cy="1671320"/>
          </a:xfrm>
          <a:prstGeom prst="rect">
            <a:avLst/>
          </a:prstGeom>
        </p:spPr>
        <p:txBody>
          <a:bodyPr lIns="0" tIns="0" rIns="0" bIns="0" rtlCol="0" anchor="t">
            <a:spAutoFit/>
          </a:bodyPr>
          <a:lstStyle/>
          <a:p>
            <a:pPr algn="ctr">
              <a:lnSpc>
                <a:spcPts val="4480"/>
              </a:lnSpc>
            </a:pPr>
            <a:r>
              <a:rPr lang="en-US" sz="3200">
                <a:solidFill>
                  <a:srgbClr val="32535A"/>
                </a:solidFill>
                <a:latin typeface="Caladea"/>
                <a:ea typeface="Caladea"/>
                <a:cs typeface="Caladea"/>
                <a:sym typeface="Caladea"/>
              </a:rPr>
              <a:t>Scan the QR codes or click below to access additional materials to help prepare students for their trip with the Knoxville Symphony Orchestra!</a:t>
            </a:r>
          </a:p>
          <a:p>
            <a:pPr algn="ctr">
              <a:lnSpc>
                <a:spcPts val="4480"/>
              </a:lnSpc>
            </a:pPr>
            <a:endParaRPr lang="en-US" sz="3200">
              <a:solidFill>
                <a:srgbClr val="32535A"/>
              </a:solidFill>
              <a:latin typeface="Caladea"/>
              <a:ea typeface="Caladea"/>
              <a:cs typeface="Caladea"/>
              <a:sym typeface="Caladea"/>
            </a:endParaRPr>
          </a:p>
        </p:txBody>
      </p:sp>
      <p:sp>
        <p:nvSpPr>
          <p:cNvPr id="20" name="TextBox 20"/>
          <p:cNvSpPr txBox="1"/>
          <p:nvPr/>
        </p:nvSpPr>
        <p:spPr>
          <a:xfrm>
            <a:off x="6920614" y="8928652"/>
            <a:ext cx="4674112" cy="622935"/>
          </a:xfrm>
          <a:prstGeom prst="rect">
            <a:avLst/>
          </a:prstGeom>
        </p:spPr>
        <p:txBody>
          <a:bodyPr lIns="0" tIns="0" rIns="0" bIns="0" rtlCol="0" anchor="t">
            <a:spAutoFit/>
          </a:bodyPr>
          <a:lstStyle/>
          <a:p>
            <a:pPr algn="ctr">
              <a:lnSpc>
                <a:spcPts val="5040"/>
              </a:lnSpc>
            </a:pPr>
            <a:r>
              <a:rPr lang="en-US" sz="3600" u="sng">
                <a:solidFill>
                  <a:srgbClr val="162942"/>
                </a:solidFill>
                <a:latin typeface="Lato"/>
                <a:ea typeface="Lato"/>
                <a:cs typeface="Lato"/>
                <a:sym typeface="Lato"/>
                <a:hlinkClick r:id="rId12" tooltip="https://youtube.com/playlist?list=PL1dj_gtLSX0NPL6sDLUtQmmMybAec4DkC&amp;feature=shared"/>
              </a:rPr>
              <a:t>Click Here</a:t>
            </a:r>
          </a:p>
        </p:txBody>
      </p:sp>
      <p:sp>
        <p:nvSpPr>
          <p:cNvPr id="21" name="TextBox 21"/>
          <p:cNvSpPr txBox="1"/>
          <p:nvPr/>
        </p:nvSpPr>
        <p:spPr>
          <a:xfrm>
            <a:off x="12493851" y="8928652"/>
            <a:ext cx="5126273" cy="622935"/>
          </a:xfrm>
          <a:prstGeom prst="rect">
            <a:avLst/>
          </a:prstGeom>
        </p:spPr>
        <p:txBody>
          <a:bodyPr lIns="0" tIns="0" rIns="0" bIns="0" rtlCol="0" anchor="t">
            <a:spAutoFit/>
          </a:bodyPr>
          <a:lstStyle/>
          <a:p>
            <a:pPr algn="ctr">
              <a:lnSpc>
                <a:spcPts val="5040"/>
              </a:lnSpc>
            </a:pPr>
            <a:r>
              <a:rPr lang="en-US" sz="3600" u="sng">
                <a:solidFill>
                  <a:srgbClr val="162942"/>
                </a:solidFill>
                <a:latin typeface="Lato"/>
                <a:ea typeface="Lato"/>
                <a:cs typeface="Lato"/>
                <a:sym typeface="Lato"/>
                <a:hlinkClick r:id="rId13" tooltip="https://drive.google.com/file/d/1HaIDyGnSip4SBaw4b86-C2irXwo_E_aR/view?usp=sharing"/>
              </a:rPr>
              <a:t>Click Here</a:t>
            </a:r>
          </a:p>
        </p:txBody>
      </p:sp>
      <p:grpSp>
        <p:nvGrpSpPr>
          <p:cNvPr id="22" name="Group 22"/>
          <p:cNvGrpSpPr/>
          <p:nvPr/>
        </p:nvGrpSpPr>
        <p:grpSpPr>
          <a:xfrm>
            <a:off x="17107450" y="9258300"/>
            <a:ext cx="831327" cy="837609"/>
            <a:chOff x="0" y="0"/>
            <a:chExt cx="1108436" cy="1116813"/>
          </a:xfrm>
        </p:grpSpPr>
        <p:sp>
          <p:nvSpPr>
            <p:cNvPr id="23" name="Freeform 23"/>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TextBox 24"/>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17</a:t>
              </a:r>
            </a:p>
          </p:txBody>
        </p:sp>
      </p:grpSp>
      <p:pic>
        <p:nvPicPr>
          <p:cNvPr id="25" name="Picture 25"/>
          <p:cNvPicPr>
            <a:picLocks noChangeAspect="1"/>
          </p:cNvPicPr>
          <p:nvPr/>
        </p:nvPicPr>
        <p:blipFill>
          <a:blip r:embed="rId16"/>
          <a:stretch>
            <a:fillRect/>
          </a:stretch>
        </p:blipFill>
        <p:spPr>
          <a:xfrm>
            <a:off x="1542116" y="5732129"/>
            <a:ext cx="3448909" cy="3448909"/>
          </a:xfrm>
          <a:prstGeom prst="rect">
            <a:avLst/>
          </a:prstGeom>
        </p:spPr>
      </p:pic>
      <p:sp>
        <p:nvSpPr>
          <p:cNvPr id="26" name="TextBox 26"/>
          <p:cNvSpPr txBox="1"/>
          <p:nvPr/>
        </p:nvSpPr>
        <p:spPr>
          <a:xfrm>
            <a:off x="2075489" y="8909602"/>
            <a:ext cx="2382163" cy="641985"/>
          </a:xfrm>
          <a:prstGeom prst="rect">
            <a:avLst/>
          </a:prstGeom>
        </p:spPr>
        <p:txBody>
          <a:bodyPr lIns="0" tIns="0" rIns="0" bIns="0" rtlCol="0" anchor="t">
            <a:spAutoFit/>
          </a:bodyPr>
          <a:lstStyle/>
          <a:p>
            <a:pPr algn="l">
              <a:lnSpc>
                <a:spcPts val="5040"/>
              </a:lnSpc>
            </a:pPr>
            <a:r>
              <a:rPr lang="en-US" sz="3600" u="sng">
                <a:solidFill>
                  <a:srgbClr val="162942"/>
                </a:solidFill>
                <a:latin typeface="Arimo"/>
                <a:ea typeface="Arimo"/>
                <a:cs typeface="Arimo"/>
                <a:sym typeface="Arimo"/>
                <a:hlinkClick r:id="rId17" tooltip="https://knoxvillesymphony.com/education-community/young-peoples-concerts/"/>
              </a:rPr>
              <a:t>Click Here</a:t>
            </a:r>
          </a:p>
        </p:txBody>
      </p:sp>
      <p:pic>
        <p:nvPicPr>
          <p:cNvPr id="27" name="Picture 27"/>
          <p:cNvPicPr>
            <a:picLocks noChangeAspect="1"/>
          </p:cNvPicPr>
          <p:nvPr/>
        </p:nvPicPr>
        <p:blipFill>
          <a:blip r:embed="rId18"/>
          <a:stretch>
            <a:fillRect/>
          </a:stretch>
        </p:blipFill>
        <p:spPr>
          <a:xfrm>
            <a:off x="7533216" y="5732129"/>
            <a:ext cx="3448909" cy="3448909"/>
          </a:xfrm>
          <a:prstGeom prst="rect">
            <a:avLst/>
          </a:prstGeom>
        </p:spPr>
      </p:pic>
      <p:pic>
        <p:nvPicPr>
          <p:cNvPr id="28" name="Picture 28"/>
          <p:cNvPicPr>
            <a:picLocks noChangeAspect="1"/>
          </p:cNvPicPr>
          <p:nvPr/>
        </p:nvPicPr>
        <p:blipFill>
          <a:blip r:embed="rId19"/>
          <a:stretch>
            <a:fillRect/>
          </a:stretch>
        </p:blipFill>
        <p:spPr>
          <a:xfrm>
            <a:off x="13332533" y="5732129"/>
            <a:ext cx="3448909" cy="34489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3283" y="0"/>
            <a:ext cx="18974566" cy="10673193"/>
          </a:xfrm>
          <a:custGeom>
            <a:avLst/>
            <a:gdLst/>
            <a:ahLst/>
            <a:cxnLst/>
            <a:rect l="l" t="t" r="r" b="b"/>
            <a:pathLst>
              <a:path w="18974566" h="10673193">
                <a:moveTo>
                  <a:pt x="0" y="0"/>
                </a:moveTo>
                <a:lnTo>
                  <a:pt x="18974566" y="0"/>
                </a:lnTo>
                <a:lnTo>
                  <a:pt x="18974566" y="10673193"/>
                </a:lnTo>
                <a:lnTo>
                  <a:pt x="0" y="10673193"/>
                </a:lnTo>
                <a:lnTo>
                  <a:pt x="0" y="0"/>
                </a:lnTo>
                <a:close/>
              </a:path>
            </a:pathLst>
          </a:custGeom>
          <a:blipFill>
            <a:blip r:embed="rId2">
              <a:alphaModFix amt="49000"/>
            </a:blip>
            <a:stretch>
              <a:fillRect t="-9222" b="-9222"/>
            </a:stretch>
          </a:blipFill>
        </p:spPr>
      </p:sp>
      <p:sp>
        <p:nvSpPr>
          <p:cNvPr id="3" name="Freeform 3"/>
          <p:cNvSpPr/>
          <p:nvPr/>
        </p:nvSpPr>
        <p:spPr>
          <a:xfrm>
            <a:off x="3577251" y="3677038"/>
            <a:ext cx="11133499" cy="5020196"/>
          </a:xfrm>
          <a:custGeom>
            <a:avLst/>
            <a:gdLst/>
            <a:ahLst/>
            <a:cxnLst/>
            <a:rect l="l" t="t" r="r" b="b"/>
            <a:pathLst>
              <a:path w="11133499" h="5020196">
                <a:moveTo>
                  <a:pt x="0" y="0"/>
                </a:moveTo>
                <a:lnTo>
                  <a:pt x="11133498" y="0"/>
                </a:lnTo>
                <a:lnTo>
                  <a:pt x="11133498" y="5020196"/>
                </a:lnTo>
                <a:lnTo>
                  <a:pt x="0" y="5020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917721" y="4992117"/>
            <a:ext cx="8452557" cy="2795270"/>
          </a:xfrm>
          <a:prstGeom prst="rect">
            <a:avLst/>
          </a:prstGeom>
        </p:spPr>
        <p:txBody>
          <a:bodyPr lIns="0" tIns="0" rIns="0" bIns="0" rtlCol="0" anchor="t">
            <a:spAutoFit/>
          </a:bodyPr>
          <a:lstStyle/>
          <a:p>
            <a:pPr algn="ctr">
              <a:lnSpc>
                <a:spcPts val="4480"/>
              </a:lnSpc>
            </a:pPr>
            <a:r>
              <a:rPr lang="en-US" sz="3200">
                <a:solidFill>
                  <a:srgbClr val="A62A2A"/>
                </a:solidFill>
                <a:latin typeface="Caladea"/>
                <a:ea typeface="Caladea"/>
                <a:cs typeface="Caladea"/>
                <a:sym typeface="Caladea"/>
              </a:rPr>
              <a:t>Choose a familiar song and rewrite the lyrics to be about a place of your choosing!</a:t>
            </a:r>
          </a:p>
          <a:p>
            <a:pPr algn="ctr">
              <a:lnSpc>
                <a:spcPts val="4480"/>
              </a:lnSpc>
            </a:pPr>
            <a:r>
              <a:rPr lang="en-US" sz="3200">
                <a:solidFill>
                  <a:srgbClr val="A62A2A"/>
                </a:solidFill>
                <a:latin typeface="Caladea"/>
                <a:ea typeface="Caladea"/>
                <a:cs typeface="Caladea"/>
                <a:sym typeface="Caladea"/>
              </a:rPr>
              <a:t>Have students rewrite their song about Tennessee or let each student choose their own location for a variety of stops on your own classroom road trip!</a:t>
            </a:r>
          </a:p>
        </p:txBody>
      </p:sp>
      <p:sp>
        <p:nvSpPr>
          <p:cNvPr id="5" name="TextBox 5"/>
          <p:cNvSpPr txBox="1"/>
          <p:nvPr/>
        </p:nvSpPr>
        <p:spPr>
          <a:xfrm>
            <a:off x="3191011" y="128483"/>
            <a:ext cx="11905978" cy="3627755"/>
          </a:xfrm>
          <a:prstGeom prst="rect">
            <a:avLst/>
          </a:prstGeom>
        </p:spPr>
        <p:txBody>
          <a:bodyPr lIns="0" tIns="0" rIns="0" bIns="0" rtlCol="0" anchor="t">
            <a:spAutoFit/>
          </a:bodyPr>
          <a:lstStyle/>
          <a:p>
            <a:pPr algn="ctr">
              <a:lnSpc>
                <a:spcPts val="14410"/>
              </a:lnSpc>
            </a:pPr>
            <a:r>
              <a:rPr lang="en-US" sz="11000">
                <a:solidFill>
                  <a:srgbClr val="A62A2A"/>
                </a:solidFill>
                <a:latin typeface="Dynapuff"/>
                <a:ea typeface="Dynapuff"/>
                <a:cs typeface="Dynapuff"/>
                <a:sym typeface="Dynapuff"/>
              </a:rPr>
              <a:t>Lesson One: Compose a Song</a:t>
            </a:r>
          </a:p>
        </p:txBody>
      </p:sp>
      <p:sp>
        <p:nvSpPr>
          <p:cNvPr id="6" name="Freeform 6"/>
          <p:cNvSpPr/>
          <p:nvPr/>
        </p:nvSpPr>
        <p:spPr>
          <a:xfrm rot="444913">
            <a:off x="12162967" y="5824125"/>
            <a:ext cx="6416252" cy="6718588"/>
          </a:xfrm>
          <a:custGeom>
            <a:avLst/>
            <a:gdLst/>
            <a:ahLst/>
            <a:cxnLst/>
            <a:rect l="l" t="t" r="r" b="b"/>
            <a:pathLst>
              <a:path w="6416252" h="6718588">
                <a:moveTo>
                  <a:pt x="0" y="0"/>
                </a:moveTo>
                <a:lnTo>
                  <a:pt x="6416252" y="0"/>
                </a:lnTo>
                <a:lnTo>
                  <a:pt x="6416252" y="6718589"/>
                </a:lnTo>
                <a:lnTo>
                  <a:pt x="0" y="6718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0541178">
            <a:off x="-705835" y="-1806878"/>
            <a:ext cx="6416252" cy="6718588"/>
          </a:xfrm>
          <a:custGeom>
            <a:avLst/>
            <a:gdLst/>
            <a:ahLst/>
            <a:cxnLst/>
            <a:rect l="l" t="t" r="r" b="b"/>
            <a:pathLst>
              <a:path w="6416252" h="6718588">
                <a:moveTo>
                  <a:pt x="0" y="0"/>
                </a:moveTo>
                <a:lnTo>
                  <a:pt x="6416252" y="0"/>
                </a:lnTo>
                <a:lnTo>
                  <a:pt x="6416252" y="6718589"/>
                </a:lnTo>
                <a:lnTo>
                  <a:pt x="0" y="6718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1515674" y="3210731"/>
            <a:ext cx="1067831" cy="1091015"/>
          </a:xfrm>
          <a:custGeom>
            <a:avLst/>
            <a:gdLst/>
            <a:ahLst/>
            <a:cxnLst/>
            <a:rect l="l" t="t" r="r" b="b"/>
            <a:pathLst>
              <a:path w="1067831" h="1091015">
                <a:moveTo>
                  <a:pt x="0" y="0"/>
                </a:moveTo>
                <a:lnTo>
                  <a:pt x="1067830" y="0"/>
                </a:lnTo>
                <a:lnTo>
                  <a:pt x="1067830" y="1091014"/>
                </a:lnTo>
                <a:lnTo>
                  <a:pt x="0" y="10910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370279" y="-2362693"/>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9"/>
            <a:stretch>
              <a:fillRect/>
            </a:stretch>
          </a:blipFill>
        </p:spPr>
      </p:sp>
      <p:sp>
        <p:nvSpPr>
          <p:cNvPr id="10" name="Freeform 10"/>
          <p:cNvSpPr/>
          <p:nvPr/>
        </p:nvSpPr>
        <p:spPr>
          <a:xfrm rot="669052">
            <a:off x="-303285" y="6742943"/>
            <a:ext cx="9534505" cy="4864543"/>
          </a:xfrm>
          <a:custGeom>
            <a:avLst/>
            <a:gdLst/>
            <a:ahLst/>
            <a:cxnLst/>
            <a:rect l="l" t="t" r="r" b="b"/>
            <a:pathLst>
              <a:path w="9534505" h="4864543">
                <a:moveTo>
                  <a:pt x="0" y="0"/>
                </a:moveTo>
                <a:lnTo>
                  <a:pt x="9534505" y="0"/>
                </a:lnTo>
                <a:lnTo>
                  <a:pt x="9534505" y="4864544"/>
                </a:lnTo>
                <a:lnTo>
                  <a:pt x="0" y="4864544"/>
                </a:lnTo>
                <a:lnTo>
                  <a:pt x="0" y="0"/>
                </a:lnTo>
                <a:close/>
              </a:path>
            </a:pathLst>
          </a:custGeom>
          <a:blipFill>
            <a:blip r:embed="rId10"/>
            <a:stretch>
              <a:fillRect/>
            </a:stretch>
          </a:blipFill>
        </p:spPr>
      </p:sp>
      <p:sp>
        <p:nvSpPr>
          <p:cNvPr id="11" name="Freeform 11"/>
          <p:cNvSpPr/>
          <p:nvPr/>
        </p:nvSpPr>
        <p:spPr>
          <a:xfrm rot="-1686245" flipH="1">
            <a:off x="925917" y="3833492"/>
            <a:ext cx="4262197" cy="2147082"/>
          </a:xfrm>
          <a:custGeom>
            <a:avLst/>
            <a:gdLst/>
            <a:ahLst/>
            <a:cxnLst/>
            <a:rect l="l" t="t" r="r" b="b"/>
            <a:pathLst>
              <a:path w="4262197" h="2147082">
                <a:moveTo>
                  <a:pt x="4262197" y="0"/>
                </a:moveTo>
                <a:lnTo>
                  <a:pt x="0" y="0"/>
                </a:lnTo>
                <a:lnTo>
                  <a:pt x="0" y="2147082"/>
                </a:lnTo>
                <a:lnTo>
                  <a:pt x="4262197" y="2147082"/>
                </a:lnTo>
                <a:lnTo>
                  <a:pt x="4262197"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2" name="Group 12"/>
          <p:cNvGrpSpPr/>
          <p:nvPr/>
        </p:nvGrpSpPr>
        <p:grpSpPr>
          <a:xfrm>
            <a:off x="17107450" y="9258300"/>
            <a:ext cx="831327" cy="837609"/>
            <a:chOff x="0" y="0"/>
            <a:chExt cx="1108436" cy="1116813"/>
          </a:xfrm>
        </p:grpSpPr>
        <p:sp>
          <p:nvSpPr>
            <p:cNvPr id="13" name="Freeform 13"/>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18</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0B1"/>
        </a:solidFill>
        <a:effectLst/>
      </p:bgPr>
    </p:bg>
    <p:spTree>
      <p:nvGrpSpPr>
        <p:cNvPr id="1" name=""/>
        <p:cNvGrpSpPr/>
        <p:nvPr/>
      </p:nvGrpSpPr>
      <p:grpSpPr>
        <a:xfrm>
          <a:off x="0" y="0"/>
          <a:ext cx="0" cy="0"/>
          <a:chOff x="0" y="0"/>
          <a:chExt cx="0" cy="0"/>
        </a:xfrm>
      </p:grpSpPr>
      <p:sp>
        <p:nvSpPr>
          <p:cNvPr id="2" name="Freeform 2"/>
          <p:cNvSpPr/>
          <p:nvPr/>
        </p:nvSpPr>
        <p:spPr>
          <a:xfrm>
            <a:off x="-2168779" y="7810184"/>
            <a:ext cx="23169850" cy="2896231"/>
          </a:xfrm>
          <a:custGeom>
            <a:avLst/>
            <a:gdLst/>
            <a:ahLst/>
            <a:cxnLst/>
            <a:rect l="l" t="t" r="r" b="b"/>
            <a:pathLst>
              <a:path w="23169850" h="2896231">
                <a:moveTo>
                  <a:pt x="0" y="0"/>
                </a:moveTo>
                <a:lnTo>
                  <a:pt x="23169850" y="0"/>
                </a:lnTo>
                <a:lnTo>
                  <a:pt x="23169850" y="2896232"/>
                </a:lnTo>
                <a:lnTo>
                  <a:pt x="0" y="2896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7960295" y="971550"/>
            <a:ext cx="9686669" cy="2371711"/>
          </a:xfrm>
          <a:prstGeom prst="rect">
            <a:avLst/>
          </a:prstGeom>
        </p:spPr>
        <p:txBody>
          <a:bodyPr lIns="0" tIns="0" rIns="0" bIns="0" rtlCol="0" anchor="t">
            <a:spAutoFit/>
          </a:bodyPr>
          <a:lstStyle/>
          <a:p>
            <a:pPr algn="ctr">
              <a:lnSpc>
                <a:spcPts val="4200"/>
              </a:lnSpc>
            </a:pPr>
            <a:r>
              <a:rPr lang="en-US" sz="3000" i="1">
                <a:solidFill>
                  <a:srgbClr val="000000"/>
                </a:solidFill>
                <a:latin typeface="Playfair Display Italics"/>
                <a:ea typeface="Playfair Display Italics"/>
                <a:cs typeface="Playfair Display Italics"/>
                <a:sym typeface="Playfair Display Italics"/>
              </a:rPr>
              <a:t>This Land Is Your Land </a:t>
            </a:r>
            <a:r>
              <a:rPr lang="en-US" sz="3000">
                <a:solidFill>
                  <a:srgbClr val="000000"/>
                </a:solidFill>
                <a:latin typeface="Playfair Display"/>
                <a:ea typeface="Playfair Display"/>
                <a:cs typeface="Playfair Display"/>
                <a:sym typeface="Playfair Display"/>
              </a:rPr>
              <a:t> is a song written about the beautiful United States. </a:t>
            </a:r>
          </a:p>
          <a:p>
            <a:pPr algn="ctr">
              <a:lnSpc>
                <a:spcPts val="4060"/>
              </a:lnSpc>
            </a:pPr>
            <a:r>
              <a:rPr lang="en-US" sz="2900">
                <a:solidFill>
                  <a:srgbClr val="000000"/>
                </a:solidFill>
                <a:latin typeface="Playfair Display"/>
                <a:ea typeface="Playfair Display"/>
                <a:cs typeface="Playfair Display"/>
                <a:sym typeface="Playfair Display"/>
              </a:rPr>
              <a:t>Rewrite the lyrics to describe a specific location!</a:t>
            </a:r>
          </a:p>
          <a:p>
            <a:pPr algn="ctr">
              <a:lnSpc>
                <a:spcPts val="2240"/>
              </a:lnSpc>
            </a:pPr>
            <a:endParaRPr lang="en-US" sz="2900">
              <a:solidFill>
                <a:srgbClr val="000000"/>
              </a:solidFill>
              <a:latin typeface="Playfair Display"/>
              <a:ea typeface="Playfair Display"/>
              <a:cs typeface="Playfair Display"/>
              <a:sym typeface="Playfair Display"/>
            </a:endParaRPr>
          </a:p>
          <a:p>
            <a:pPr algn="ctr">
              <a:lnSpc>
                <a:spcPts val="4200"/>
              </a:lnSpc>
            </a:pPr>
            <a:r>
              <a:rPr lang="en-US" sz="3000">
                <a:solidFill>
                  <a:srgbClr val="000000"/>
                </a:solidFill>
                <a:latin typeface="Playfair Display"/>
                <a:ea typeface="Playfair Display"/>
                <a:cs typeface="Playfair Display"/>
                <a:sym typeface="Playfair Display"/>
              </a:rPr>
              <a:t>Perform your new song for your class!</a:t>
            </a:r>
          </a:p>
        </p:txBody>
      </p:sp>
      <p:grpSp>
        <p:nvGrpSpPr>
          <p:cNvPr id="4" name="Group 4"/>
          <p:cNvGrpSpPr/>
          <p:nvPr/>
        </p:nvGrpSpPr>
        <p:grpSpPr>
          <a:xfrm>
            <a:off x="-1004225" y="252464"/>
            <a:ext cx="9576828" cy="11710538"/>
            <a:chOff x="0" y="0"/>
            <a:chExt cx="12769103" cy="15614051"/>
          </a:xfrm>
        </p:grpSpPr>
        <p:sp>
          <p:nvSpPr>
            <p:cNvPr id="5" name="Freeform 5"/>
            <p:cNvSpPr/>
            <p:nvPr/>
          </p:nvSpPr>
          <p:spPr>
            <a:xfrm rot="-547806">
              <a:off x="1051109" y="756974"/>
              <a:ext cx="10666885" cy="14100102"/>
            </a:xfrm>
            <a:custGeom>
              <a:avLst/>
              <a:gdLst/>
              <a:ahLst/>
              <a:cxnLst/>
              <a:rect l="l" t="t" r="r" b="b"/>
              <a:pathLst>
                <a:path w="10666885" h="14100102">
                  <a:moveTo>
                    <a:pt x="0" y="0"/>
                  </a:moveTo>
                  <a:lnTo>
                    <a:pt x="10666885" y="0"/>
                  </a:lnTo>
                  <a:lnTo>
                    <a:pt x="10666885" y="14100103"/>
                  </a:lnTo>
                  <a:lnTo>
                    <a:pt x="0" y="14100103"/>
                  </a:lnTo>
                  <a:lnTo>
                    <a:pt x="0" y="0"/>
                  </a:lnTo>
                  <a:close/>
                </a:path>
              </a:pathLst>
            </a:custGeom>
            <a:blipFill>
              <a:blip r:embed="rId4">
                <a:extLst>
                  <a:ext uri="{96DAC541-7B7A-43D3-8B79-37D633B846F1}">
                    <asvg:svgBlip xmlns:asvg="http://schemas.microsoft.com/office/drawing/2016/SVG/main" r:embed="rId5"/>
                  </a:ext>
                </a:extLst>
              </a:blip>
              <a:stretch>
                <a:fillRect l="-11345" t="-10650" r="-10401" b="-9158"/>
              </a:stretch>
            </a:blipFill>
          </p:spPr>
        </p:sp>
        <p:sp>
          <p:nvSpPr>
            <p:cNvPr id="6" name="TextBox 6"/>
            <p:cNvSpPr txBox="1"/>
            <p:nvPr/>
          </p:nvSpPr>
          <p:spPr>
            <a:xfrm rot="-562211">
              <a:off x="2091958" y="3780439"/>
              <a:ext cx="8577432" cy="4748978"/>
            </a:xfrm>
            <a:prstGeom prst="rect">
              <a:avLst/>
            </a:prstGeom>
          </p:spPr>
          <p:txBody>
            <a:bodyPr lIns="0" tIns="0" rIns="0" bIns="0" rtlCol="0" anchor="t">
              <a:spAutoFit/>
            </a:bodyPr>
            <a:lstStyle/>
            <a:p>
              <a:pPr algn="just">
                <a:lnSpc>
                  <a:spcPts val="2842"/>
                </a:lnSpc>
              </a:pPr>
              <a:r>
                <a:rPr lang="en-US" sz="2030" b="1">
                  <a:solidFill>
                    <a:srgbClr val="000000"/>
                  </a:solidFill>
                  <a:latin typeface="Arimo Bold"/>
                  <a:ea typeface="Arimo Bold"/>
                  <a:cs typeface="Arimo Bold"/>
                  <a:sym typeface="Arimo Bold"/>
                </a:rPr>
                <a:t>This land is your land, this land is my land</a:t>
              </a:r>
            </a:p>
            <a:p>
              <a:pPr algn="just">
                <a:lnSpc>
                  <a:spcPts val="2842"/>
                </a:lnSpc>
              </a:pPr>
              <a:r>
                <a:rPr lang="en-US" sz="2030" b="1">
                  <a:solidFill>
                    <a:srgbClr val="000000"/>
                  </a:solidFill>
                  <a:latin typeface="Arimo Bold"/>
                  <a:ea typeface="Arimo Bold"/>
                  <a:cs typeface="Arimo Bold"/>
                  <a:sym typeface="Arimo Bold"/>
                </a:rPr>
                <a:t>From California to the New York island,</a:t>
              </a:r>
            </a:p>
            <a:p>
              <a:pPr algn="just">
                <a:lnSpc>
                  <a:spcPts val="2842"/>
                </a:lnSpc>
              </a:pPr>
              <a:r>
                <a:rPr lang="en-US" sz="2030" b="1">
                  <a:solidFill>
                    <a:srgbClr val="000000"/>
                  </a:solidFill>
                  <a:latin typeface="Arimo Bold"/>
                  <a:ea typeface="Arimo Bold"/>
                  <a:cs typeface="Arimo Bold"/>
                  <a:sym typeface="Arimo Bold"/>
                </a:rPr>
                <a:t>From the redwood forest to the Gulf Stream waters;</a:t>
              </a:r>
            </a:p>
            <a:p>
              <a:pPr algn="just">
                <a:lnSpc>
                  <a:spcPts val="2842"/>
                </a:lnSpc>
              </a:pPr>
              <a:r>
                <a:rPr lang="en-US" sz="2030" b="1">
                  <a:solidFill>
                    <a:srgbClr val="000000"/>
                  </a:solidFill>
                  <a:latin typeface="Arimo Bold"/>
                  <a:ea typeface="Arimo Bold"/>
                  <a:cs typeface="Arimo Bold"/>
                  <a:sym typeface="Arimo Bold"/>
                </a:rPr>
                <a:t>This land was made for you and me.</a:t>
              </a:r>
            </a:p>
            <a:p>
              <a:pPr algn="just">
                <a:lnSpc>
                  <a:spcPts val="2842"/>
                </a:lnSpc>
              </a:pPr>
              <a:endParaRPr lang="en-US" sz="2030" b="1">
                <a:solidFill>
                  <a:srgbClr val="000000"/>
                </a:solidFill>
                <a:latin typeface="Arimo Bold"/>
                <a:ea typeface="Arimo Bold"/>
                <a:cs typeface="Arimo Bold"/>
                <a:sym typeface="Arimo Bold"/>
              </a:endParaRPr>
            </a:p>
            <a:p>
              <a:pPr algn="just">
                <a:lnSpc>
                  <a:spcPts val="2842"/>
                </a:lnSpc>
              </a:pPr>
              <a:r>
                <a:rPr lang="en-US" sz="2030" b="1">
                  <a:solidFill>
                    <a:srgbClr val="000000"/>
                  </a:solidFill>
                  <a:latin typeface="Arimo Bold"/>
                  <a:ea typeface="Arimo Bold"/>
                  <a:cs typeface="Arimo Bold"/>
                  <a:sym typeface="Arimo Bold"/>
                </a:rPr>
                <a:t>As I was walking that ribbon of highway</a:t>
              </a:r>
            </a:p>
            <a:p>
              <a:pPr algn="just">
                <a:lnSpc>
                  <a:spcPts val="2842"/>
                </a:lnSpc>
              </a:pPr>
              <a:r>
                <a:rPr lang="en-US" sz="2030" b="1">
                  <a:solidFill>
                    <a:srgbClr val="000000"/>
                  </a:solidFill>
                  <a:latin typeface="Arimo Bold"/>
                  <a:ea typeface="Arimo Bold"/>
                  <a:cs typeface="Arimo Bold"/>
                  <a:sym typeface="Arimo Bold"/>
                </a:rPr>
                <a:t>I saw above me that endless skyway;</a:t>
              </a:r>
            </a:p>
            <a:p>
              <a:pPr algn="just">
                <a:lnSpc>
                  <a:spcPts val="2842"/>
                </a:lnSpc>
              </a:pPr>
              <a:r>
                <a:rPr lang="en-US" sz="2030" b="1">
                  <a:solidFill>
                    <a:srgbClr val="000000"/>
                  </a:solidFill>
                  <a:latin typeface="Arimo Bold"/>
                  <a:ea typeface="Arimo Bold"/>
                  <a:cs typeface="Arimo Bold"/>
                  <a:sym typeface="Arimo Bold"/>
                </a:rPr>
                <a:t>I saw below me that golden valley;</a:t>
              </a:r>
            </a:p>
            <a:p>
              <a:pPr algn="just">
                <a:lnSpc>
                  <a:spcPts val="2842"/>
                </a:lnSpc>
              </a:pPr>
              <a:r>
                <a:rPr lang="en-US" sz="2030" b="1">
                  <a:solidFill>
                    <a:srgbClr val="000000"/>
                  </a:solidFill>
                  <a:latin typeface="Arimo Bold"/>
                  <a:ea typeface="Arimo Bold"/>
                  <a:cs typeface="Arimo Bold"/>
                  <a:sym typeface="Arimo Bold"/>
                </a:rPr>
                <a:t>This land was made for you and me.</a:t>
              </a:r>
            </a:p>
            <a:p>
              <a:pPr algn="just">
                <a:lnSpc>
                  <a:spcPts val="3262"/>
                </a:lnSpc>
              </a:pPr>
              <a:endParaRPr lang="en-US" sz="2030" b="1">
                <a:solidFill>
                  <a:srgbClr val="000000"/>
                </a:solidFill>
                <a:latin typeface="Arimo Bold"/>
                <a:ea typeface="Arimo Bold"/>
                <a:cs typeface="Arimo Bold"/>
                <a:sym typeface="Arimo Bold"/>
              </a:endParaRPr>
            </a:p>
          </p:txBody>
        </p:sp>
        <p:sp>
          <p:nvSpPr>
            <p:cNvPr id="7" name="TextBox 7"/>
            <p:cNvSpPr txBox="1"/>
            <p:nvPr/>
          </p:nvSpPr>
          <p:spPr>
            <a:xfrm rot="-514087">
              <a:off x="2125408" y="1461322"/>
              <a:ext cx="6791783" cy="761153"/>
            </a:xfrm>
            <a:prstGeom prst="rect">
              <a:avLst/>
            </a:prstGeom>
          </p:spPr>
          <p:txBody>
            <a:bodyPr lIns="0" tIns="0" rIns="0" bIns="0" rtlCol="0" anchor="t">
              <a:spAutoFit/>
            </a:bodyPr>
            <a:lstStyle/>
            <a:p>
              <a:pPr algn="ctr">
                <a:lnSpc>
                  <a:spcPts val="4760"/>
                </a:lnSpc>
              </a:pPr>
              <a:r>
                <a:rPr lang="en-US" sz="3400">
                  <a:solidFill>
                    <a:srgbClr val="000000"/>
                  </a:solidFill>
                  <a:latin typeface="Dynapuff"/>
                  <a:ea typeface="Dynapuff"/>
                  <a:cs typeface="Dynapuff"/>
                  <a:sym typeface="Dynapuff"/>
                </a:rPr>
                <a:t>This Land Is Your Land</a:t>
              </a:r>
            </a:p>
          </p:txBody>
        </p:sp>
        <p:sp>
          <p:nvSpPr>
            <p:cNvPr id="8" name="TextBox 8"/>
            <p:cNvSpPr txBox="1"/>
            <p:nvPr/>
          </p:nvSpPr>
          <p:spPr>
            <a:xfrm rot="-541742">
              <a:off x="2866361" y="2307024"/>
              <a:ext cx="5595144" cy="417378"/>
            </a:xfrm>
            <a:prstGeom prst="rect">
              <a:avLst/>
            </a:prstGeom>
          </p:spPr>
          <p:txBody>
            <a:bodyPr lIns="0" tIns="0" rIns="0" bIns="0" rtlCol="0" anchor="t">
              <a:spAutoFit/>
            </a:bodyPr>
            <a:lstStyle/>
            <a:p>
              <a:pPr algn="ctr">
                <a:lnSpc>
                  <a:spcPts val="2696"/>
                </a:lnSpc>
                <a:spcBef>
                  <a:spcPct val="0"/>
                </a:spcBef>
              </a:pPr>
              <a:r>
                <a:rPr lang="en-US" sz="1925">
                  <a:solidFill>
                    <a:srgbClr val="000000"/>
                  </a:solidFill>
                  <a:latin typeface="Canva Sans"/>
                  <a:ea typeface="Canva Sans"/>
                  <a:cs typeface="Canva Sans"/>
                  <a:sym typeface="Canva Sans"/>
                </a:rPr>
                <a:t>Words and Music by Woody Guthrie</a:t>
              </a:r>
            </a:p>
          </p:txBody>
        </p:sp>
        <p:sp>
          <p:nvSpPr>
            <p:cNvPr id="9" name="Freeform 9"/>
            <p:cNvSpPr/>
            <p:nvPr/>
          </p:nvSpPr>
          <p:spPr>
            <a:xfrm rot="-669625">
              <a:off x="3449199" y="9627791"/>
              <a:ext cx="1312778" cy="1312778"/>
            </a:xfrm>
            <a:custGeom>
              <a:avLst/>
              <a:gdLst/>
              <a:ahLst/>
              <a:cxnLst/>
              <a:rect l="l" t="t" r="r" b="b"/>
              <a:pathLst>
                <a:path w="1312778" h="1312778">
                  <a:moveTo>
                    <a:pt x="0" y="0"/>
                  </a:moveTo>
                  <a:lnTo>
                    <a:pt x="1312778" y="0"/>
                  </a:lnTo>
                  <a:lnTo>
                    <a:pt x="1312778" y="1312778"/>
                  </a:lnTo>
                  <a:lnTo>
                    <a:pt x="0" y="13127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rot="-514087">
              <a:off x="4188180" y="9399345"/>
              <a:ext cx="6791783" cy="761153"/>
            </a:xfrm>
            <a:prstGeom prst="rect">
              <a:avLst/>
            </a:prstGeom>
          </p:spPr>
          <p:txBody>
            <a:bodyPr lIns="0" tIns="0" rIns="0" bIns="0" rtlCol="0" anchor="t">
              <a:spAutoFit/>
            </a:bodyPr>
            <a:lstStyle/>
            <a:p>
              <a:pPr algn="ctr">
                <a:lnSpc>
                  <a:spcPts val="4760"/>
                </a:lnSpc>
              </a:pPr>
              <a:r>
                <a:rPr lang="en-US" sz="3400" u="sng">
                  <a:solidFill>
                    <a:srgbClr val="7A0800"/>
                  </a:solidFill>
                  <a:latin typeface="Dynapuff"/>
                  <a:ea typeface="Dynapuff"/>
                  <a:cs typeface="Dynapuff"/>
                  <a:sym typeface="Dynapuff"/>
                  <a:hlinkClick r:id="rId8" tooltip="https://woodyguthrie.org/Lyrics/This_Land.htm"/>
                </a:rPr>
                <a:t>Click for full lyrics!</a:t>
              </a:r>
            </a:p>
          </p:txBody>
        </p:sp>
      </p:grpSp>
      <p:sp>
        <p:nvSpPr>
          <p:cNvPr id="11" name="Freeform 11"/>
          <p:cNvSpPr/>
          <p:nvPr/>
        </p:nvSpPr>
        <p:spPr>
          <a:xfrm>
            <a:off x="7843971" y="3668109"/>
            <a:ext cx="9919318" cy="4472711"/>
          </a:xfrm>
          <a:custGeom>
            <a:avLst/>
            <a:gdLst/>
            <a:ahLst/>
            <a:cxnLst/>
            <a:rect l="l" t="t" r="r" b="b"/>
            <a:pathLst>
              <a:path w="9919318" h="4472711">
                <a:moveTo>
                  <a:pt x="0" y="0"/>
                </a:moveTo>
                <a:lnTo>
                  <a:pt x="9919318" y="0"/>
                </a:lnTo>
                <a:lnTo>
                  <a:pt x="9919318" y="4472711"/>
                </a:lnTo>
                <a:lnTo>
                  <a:pt x="0" y="4472711"/>
                </a:lnTo>
                <a:lnTo>
                  <a:pt x="0" y="0"/>
                </a:lnTo>
                <a:close/>
              </a:path>
            </a:pathLst>
          </a:custGeom>
          <a:blipFill>
            <a:blip r:embed="rId9">
              <a:alphaModFix amt="39000"/>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8100108" y="4255187"/>
            <a:ext cx="9407043" cy="3231879"/>
          </a:xfrm>
          <a:prstGeom prst="rect">
            <a:avLst/>
          </a:prstGeom>
        </p:spPr>
        <p:txBody>
          <a:bodyPr lIns="0" tIns="0" rIns="0" bIns="0" rtlCol="0" anchor="t">
            <a:spAutoFit/>
          </a:bodyPr>
          <a:lstStyle/>
          <a:p>
            <a:pPr algn="ctr">
              <a:lnSpc>
                <a:spcPts val="4414"/>
              </a:lnSpc>
            </a:pPr>
            <a:r>
              <a:rPr lang="en-US" sz="3153" b="1">
                <a:solidFill>
                  <a:srgbClr val="000000"/>
                </a:solidFill>
                <a:latin typeface="Lato Bold"/>
                <a:ea typeface="Lato Bold"/>
                <a:cs typeface="Lato Bold"/>
                <a:sym typeface="Lato Bold"/>
              </a:rPr>
              <a:t>Check Out Our Lyrics!</a:t>
            </a:r>
          </a:p>
          <a:p>
            <a:pPr algn="ctr">
              <a:lnSpc>
                <a:spcPts val="2084"/>
              </a:lnSpc>
            </a:pPr>
            <a:endParaRPr lang="en-US" sz="3153" b="1">
              <a:solidFill>
                <a:srgbClr val="000000"/>
              </a:solidFill>
              <a:latin typeface="Lato Bold"/>
              <a:ea typeface="Lato Bold"/>
              <a:cs typeface="Lato Bold"/>
              <a:sym typeface="Lato Bold"/>
            </a:endParaRPr>
          </a:p>
          <a:p>
            <a:pPr algn="ctr">
              <a:lnSpc>
                <a:spcPts val="3678"/>
              </a:lnSpc>
            </a:pPr>
            <a:r>
              <a:rPr lang="en-US" sz="2627">
                <a:solidFill>
                  <a:srgbClr val="000000"/>
                </a:solidFill>
                <a:latin typeface="Lato"/>
                <a:ea typeface="Lato"/>
                <a:cs typeface="Lato"/>
                <a:sym typeface="Lato"/>
              </a:rPr>
              <a:t>Knoxville is your town, Knoxville is my town,</a:t>
            </a:r>
          </a:p>
          <a:p>
            <a:pPr algn="ctr">
              <a:lnSpc>
                <a:spcPts val="3678"/>
              </a:lnSpc>
            </a:pPr>
            <a:r>
              <a:rPr lang="en-US" sz="2627">
                <a:solidFill>
                  <a:srgbClr val="000000"/>
                </a:solidFill>
                <a:latin typeface="Lato"/>
                <a:ea typeface="Lato"/>
                <a:cs typeface="Lato"/>
                <a:sym typeface="Lato"/>
              </a:rPr>
              <a:t>From KSO concerts to the UT Vols game,</a:t>
            </a:r>
          </a:p>
          <a:p>
            <a:pPr algn="ctr">
              <a:lnSpc>
                <a:spcPts val="3678"/>
              </a:lnSpc>
            </a:pPr>
            <a:r>
              <a:rPr lang="en-US" sz="2627">
                <a:solidFill>
                  <a:srgbClr val="000000"/>
                </a:solidFill>
                <a:latin typeface="Lato"/>
                <a:ea typeface="Lato"/>
                <a:cs typeface="Lato"/>
                <a:sym typeface="Lato"/>
              </a:rPr>
              <a:t>From the Tennessee Theatre to the World’s Fair Park Sunsphere, </a:t>
            </a:r>
          </a:p>
          <a:p>
            <a:pPr algn="ctr">
              <a:lnSpc>
                <a:spcPts val="3678"/>
              </a:lnSpc>
            </a:pPr>
            <a:r>
              <a:rPr lang="en-US" sz="2627">
                <a:solidFill>
                  <a:srgbClr val="000000"/>
                </a:solidFill>
                <a:latin typeface="Lato"/>
                <a:ea typeface="Lato"/>
                <a:cs typeface="Lato"/>
                <a:sym typeface="Lato"/>
              </a:rPr>
              <a:t>Knoxville was made for you and me!</a:t>
            </a:r>
          </a:p>
          <a:p>
            <a:pPr algn="ctr">
              <a:lnSpc>
                <a:spcPts val="4414"/>
              </a:lnSpc>
            </a:pPr>
            <a:endParaRPr lang="en-US" sz="2627">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DEDE6"/>
        </a:solidFill>
        <a:effectLst/>
      </p:bgPr>
    </p:bg>
    <p:spTree>
      <p:nvGrpSpPr>
        <p:cNvPr id="1" name=""/>
        <p:cNvGrpSpPr/>
        <p:nvPr/>
      </p:nvGrpSpPr>
      <p:grpSpPr>
        <a:xfrm>
          <a:off x="0" y="0"/>
          <a:ext cx="0" cy="0"/>
          <a:chOff x="0" y="0"/>
          <a:chExt cx="0" cy="0"/>
        </a:xfrm>
      </p:grpSpPr>
      <p:sp>
        <p:nvSpPr>
          <p:cNvPr id="2" name="Freeform 2"/>
          <p:cNvSpPr/>
          <p:nvPr/>
        </p:nvSpPr>
        <p:spPr>
          <a:xfrm>
            <a:off x="1691361" y="-2077936"/>
            <a:ext cx="13111097" cy="13503939"/>
          </a:xfrm>
          <a:custGeom>
            <a:avLst/>
            <a:gdLst/>
            <a:ahLst/>
            <a:cxnLst/>
            <a:rect l="l" t="t" r="r" b="b"/>
            <a:pathLst>
              <a:path w="13111097" h="13503939">
                <a:moveTo>
                  <a:pt x="0" y="0"/>
                </a:moveTo>
                <a:lnTo>
                  <a:pt x="13111097" y="0"/>
                </a:lnTo>
                <a:lnTo>
                  <a:pt x="13111097" y="13503939"/>
                </a:lnTo>
                <a:lnTo>
                  <a:pt x="0" y="135039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556040" y="0"/>
            <a:ext cx="2731960" cy="1984086"/>
          </a:xfrm>
          <a:custGeom>
            <a:avLst/>
            <a:gdLst/>
            <a:ahLst/>
            <a:cxnLst/>
            <a:rect l="l" t="t" r="r" b="b"/>
            <a:pathLst>
              <a:path w="2731960" h="1984086">
                <a:moveTo>
                  <a:pt x="0" y="0"/>
                </a:moveTo>
                <a:lnTo>
                  <a:pt x="2731960" y="0"/>
                </a:lnTo>
                <a:lnTo>
                  <a:pt x="2731960" y="1984086"/>
                </a:lnTo>
                <a:lnTo>
                  <a:pt x="0" y="1984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503310">
            <a:off x="-142433" y="7490220"/>
            <a:ext cx="2771076" cy="2901651"/>
          </a:xfrm>
          <a:custGeom>
            <a:avLst/>
            <a:gdLst/>
            <a:ahLst/>
            <a:cxnLst/>
            <a:rect l="l" t="t" r="r" b="b"/>
            <a:pathLst>
              <a:path w="2771076" h="2901651">
                <a:moveTo>
                  <a:pt x="0" y="0"/>
                </a:moveTo>
                <a:lnTo>
                  <a:pt x="2771076" y="0"/>
                </a:lnTo>
                <a:lnTo>
                  <a:pt x="2771076" y="2901650"/>
                </a:lnTo>
                <a:lnTo>
                  <a:pt x="0" y="2901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9064125" y="1917411"/>
            <a:ext cx="6151366" cy="7830379"/>
          </a:xfrm>
          <a:prstGeom prst="rect">
            <a:avLst/>
          </a:prstGeom>
        </p:spPr>
        <p:txBody>
          <a:bodyPr lIns="0" tIns="0" rIns="0" bIns="0" rtlCol="0" anchor="t">
            <a:spAutoFit/>
          </a:bodyPr>
          <a:lstStyle/>
          <a:p>
            <a:pPr algn="l">
              <a:lnSpc>
                <a:spcPts val="4537"/>
              </a:lnSpc>
            </a:pPr>
            <a:r>
              <a:rPr lang="en-US" sz="3241" b="1">
                <a:solidFill>
                  <a:srgbClr val="00277A"/>
                </a:solidFill>
                <a:latin typeface="Canva Sans Bold"/>
                <a:ea typeface="Canva Sans Bold"/>
                <a:cs typeface="Canva Sans Bold"/>
                <a:sym typeface="Canva Sans Bold"/>
              </a:rPr>
              <a:t>Digital Resources</a:t>
            </a:r>
          </a:p>
          <a:p>
            <a:pPr algn="l">
              <a:lnSpc>
                <a:spcPts val="4537"/>
              </a:lnSpc>
            </a:pPr>
            <a:r>
              <a:rPr lang="en-US" sz="3241" b="1">
                <a:solidFill>
                  <a:srgbClr val="00277A"/>
                </a:solidFill>
                <a:latin typeface="Canva Sans Bold"/>
                <a:ea typeface="Canva Sans Bold"/>
                <a:cs typeface="Canva Sans Bold"/>
                <a:sym typeface="Canva Sans Bold"/>
              </a:rPr>
              <a:t>Lesson 1 </a:t>
            </a:r>
          </a:p>
          <a:p>
            <a:pPr algn="l">
              <a:lnSpc>
                <a:spcPts val="4537"/>
              </a:lnSpc>
            </a:pPr>
            <a:r>
              <a:rPr lang="en-US" sz="3241" b="1" i="1">
                <a:solidFill>
                  <a:srgbClr val="00277A"/>
                </a:solidFill>
                <a:latin typeface="Canva Sans Bold Italics"/>
                <a:ea typeface="Canva Sans Bold Italics"/>
                <a:cs typeface="Canva Sans Bold Italics"/>
                <a:sym typeface="Canva Sans Bold Italics"/>
              </a:rPr>
              <a:t>     Compose a Song</a:t>
            </a:r>
          </a:p>
          <a:p>
            <a:pPr algn="l">
              <a:lnSpc>
                <a:spcPts val="4537"/>
              </a:lnSpc>
            </a:pPr>
            <a:r>
              <a:rPr lang="en-US" sz="3241" b="1">
                <a:solidFill>
                  <a:srgbClr val="00277A"/>
                </a:solidFill>
                <a:latin typeface="Canva Sans Bold"/>
                <a:ea typeface="Canva Sans Bold"/>
                <a:cs typeface="Canva Sans Bold"/>
                <a:sym typeface="Canva Sans Bold"/>
              </a:rPr>
              <a:t>Lesson 2        </a:t>
            </a:r>
          </a:p>
          <a:p>
            <a:pPr algn="l">
              <a:lnSpc>
                <a:spcPts val="4537"/>
              </a:lnSpc>
            </a:pPr>
            <a:r>
              <a:rPr lang="en-US" sz="3241" b="1" i="1">
                <a:solidFill>
                  <a:srgbClr val="00277A"/>
                </a:solidFill>
                <a:latin typeface="Canva Sans Bold Italics"/>
                <a:ea typeface="Canva Sans Bold Italics"/>
                <a:cs typeface="Canva Sans Bold Italics"/>
                <a:sym typeface="Canva Sans Bold Italics"/>
              </a:rPr>
              <a:t>     Road Trip USA Bingo   </a:t>
            </a:r>
          </a:p>
          <a:p>
            <a:pPr algn="l">
              <a:lnSpc>
                <a:spcPts val="4537"/>
              </a:lnSpc>
            </a:pPr>
            <a:r>
              <a:rPr lang="en-US" sz="3241" b="1">
                <a:solidFill>
                  <a:srgbClr val="00277A"/>
                </a:solidFill>
                <a:latin typeface="Canva Sans Bold"/>
                <a:ea typeface="Canva Sans Bold"/>
                <a:cs typeface="Canva Sans Bold"/>
                <a:sym typeface="Canva Sans Bold"/>
              </a:rPr>
              <a:t>Lesson 3      </a:t>
            </a:r>
          </a:p>
          <a:p>
            <a:pPr algn="l">
              <a:lnSpc>
                <a:spcPts val="4537"/>
              </a:lnSpc>
            </a:pPr>
            <a:r>
              <a:rPr lang="en-US" sz="3241" b="1">
                <a:solidFill>
                  <a:srgbClr val="00277A"/>
                </a:solidFill>
                <a:latin typeface="Canva Sans Bold"/>
                <a:ea typeface="Canva Sans Bold"/>
                <a:cs typeface="Canva Sans Bold"/>
                <a:sym typeface="Canva Sans Bold"/>
              </a:rPr>
              <a:t>   </a:t>
            </a:r>
            <a:r>
              <a:rPr lang="en-US" sz="3241" b="1" i="1">
                <a:solidFill>
                  <a:srgbClr val="00277A"/>
                </a:solidFill>
                <a:latin typeface="Canva Sans Bold Italics"/>
                <a:ea typeface="Canva Sans Bold Italics"/>
                <a:cs typeface="Canva Sans Bold Italics"/>
                <a:sym typeface="Canva Sans Bold Italics"/>
              </a:rPr>
              <a:t>Anatomy of the Orchestra</a:t>
            </a:r>
          </a:p>
          <a:p>
            <a:pPr algn="l">
              <a:lnSpc>
                <a:spcPts val="4537"/>
              </a:lnSpc>
            </a:pPr>
            <a:r>
              <a:rPr lang="en-US" sz="3241" b="1" i="1">
                <a:solidFill>
                  <a:srgbClr val="00277A"/>
                </a:solidFill>
                <a:latin typeface="Canva Sans Bold Italics"/>
                <a:ea typeface="Canva Sans Bold Italics"/>
                <a:cs typeface="Canva Sans Bold Italics"/>
                <a:sym typeface="Canva Sans Bold Italics"/>
              </a:rPr>
              <a:t>Lesson 4</a:t>
            </a:r>
          </a:p>
          <a:p>
            <a:pPr algn="l">
              <a:lnSpc>
                <a:spcPts val="4537"/>
              </a:lnSpc>
            </a:pPr>
            <a:r>
              <a:rPr lang="en-US" sz="3241" b="1" i="1">
                <a:solidFill>
                  <a:srgbClr val="00277A"/>
                </a:solidFill>
                <a:latin typeface="Canva Sans Bold Italics"/>
                <a:ea typeface="Canva Sans Bold Italics"/>
                <a:cs typeface="Canva Sans Bold Italics"/>
                <a:sym typeface="Canva Sans Bold Italics"/>
              </a:rPr>
              <a:t>    Road Trip Map</a:t>
            </a:r>
            <a:r>
              <a:rPr lang="en-US" sz="3241" b="1">
                <a:solidFill>
                  <a:srgbClr val="00277A"/>
                </a:solidFill>
                <a:latin typeface="Canva Sans Bold"/>
                <a:ea typeface="Canva Sans Bold"/>
                <a:cs typeface="Canva Sans Bold"/>
                <a:sym typeface="Canva Sans Bold"/>
              </a:rPr>
              <a:t> </a:t>
            </a:r>
          </a:p>
          <a:p>
            <a:pPr algn="l">
              <a:lnSpc>
                <a:spcPts val="4537"/>
              </a:lnSpc>
            </a:pPr>
            <a:r>
              <a:rPr lang="en-US" sz="3241" b="1">
                <a:solidFill>
                  <a:srgbClr val="00277A"/>
                </a:solidFill>
                <a:latin typeface="Canva Sans Bold"/>
                <a:ea typeface="Canva Sans Bold"/>
                <a:cs typeface="Canva Sans Bold"/>
                <a:sym typeface="Canva Sans Bold"/>
              </a:rPr>
              <a:t>Standards     </a:t>
            </a:r>
          </a:p>
          <a:p>
            <a:pPr algn="l">
              <a:lnSpc>
                <a:spcPts val="4537"/>
              </a:lnSpc>
            </a:pPr>
            <a:r>
              <a:rPr lang="en-US" sz="3241" b="1">
                <a:solidFill>
                  <a:srgbClr val="00277A"/>
                </a:solidFill>
                <a:latin typeface="Canva Sans Bold"/>
                <a:ea typeface="Canva Sans Bold"/>
                <a:cs typeface="Canva Sans Bold"/>
                <a:sym typeface="Canva Sans Bold"/>
              </a:rPr>
              <a:t>Sponsors/Acknowledgements</a:t>
            </a:r>
          </a:p>
          <a:p>
            <a:pPr algn="l">
              <a:lnSpc>
                <a:spcPts val="4537"/>
              </a:lnSpc>
            </a:pPr>
            <a:r>
              <a:rPr lang="en-US" sz="3241" b="1">
                <a:solidFill>
                  <a:srgbClr val="00277A"/>
                </a:solidFill>
                <a:latin typeface="Canva Sans Bold"/>
                <a:ea typeface="Canva Sans Bold"/>
                <a:cs typeface="Canva Sans Bold"/>
                <a:sym typeface="Canva Sans Bold"/>
              </a:rPr>
              <a:t>Program   </a:t>
            </a:r>
          </a:p>
          <a:p>
            <a:pPr algn="ctr">
              <a:lnSpc>
                <a:spcPts val="8358"/>
              </a:lnSpc>
            </a:pPr>
            <a:endParaRPr lang="en-US" sz="3241" b="1">
              <a:solidFill>
                <a:srgbClr val="00277A"/>
              </a:solidFill>
              <a:latin typeface="Canva Sans Bold"/>
              <a:ea typeface="Canva Sans Bold"/>
              <a:cs typeface="Canva Sans Bold"/>
              <a:sym typeface="Canva Sans Bold"/>
            </a:endParaRPr>
          </a:p>
        </p:txBody>
      </p:sp>
      <p:sp>
        <p:nvSpPr>
          <p:cNvPr id="6" name="TextBox 6"/>
          <p:cNvSpPr txBox="1"/>
          <p:nvPr/>
        </p:nvSpPr>
        <p:spPr>
          <a:xfrm>
            <a:off x="1303293" y="420310"/>
            <a:ext cx="9158485" cy="731794"/>
          </a:xfrm>
          <a:prstGeom prst="rect">
            <a:avLst/>
          </a:prstGeom>
        </p:spPr>
        <p:txBody>
          <a:bodyPr lIns="0" tIns="0" rIns="0" bIns="0" rtlCol="0" anchor="t">
            <a:spAutoFit/>
          </a:bodyPr>
          <a:lstStyle/>
          <a:p>
            <a:pPr marL="0" lvl="0" indent="0" algn="l">
              <a:lnSpc>
                <a:spcPts val="5492"/>
              </a:lnSpc>
            </a:pPr>
            <a:r>
              <a:rPr lang="en-US" sz="5662" b="1" spc="-305">
                <a:solidFill>
                  <a:srgbClr val="081133"/>
                </a:solidFill>
                <a:latin typeface="Canva Sans Bold"/>
                <a:ea typeface="Canva Sans Bold"/>
                <a:cs typeface="Canva Sans Bold"/>
                <a:sym typeface="Canva Sans Bold"/>
              </a:rPr>
              <a:t>Table of Contents</a:t>
            </a:r>
          </a:p>
        </p:txBody>
      </p:sp>
      <p:sp>
        <p:nvSpPr>
          <p:cNvPr id="7" name="Freeform 7"/>
          <p:cNvSpPr/>
          <p:nvPr/>
        </p:nvSpPr>
        <p:spPr>
          <a:xfrm>
            <a:off x="11144943" y="4440023"/>
            <a:ext cx="8141096" cy="6145032"/>
          </a:xfrm>
          <a:custGeom>
            <a:avLst/>
            <a:gdLst/>
            <a:ahLst/>
            <a:cxnLst/>
            <a:rect l="l" t="t" r="r" b="b"/>
            <a:pathLst>
              <a:path w="8141096" h="6145032">
                <a:moveTo>
                  <a:pt x="0" y="0"/>
                </a:moveTo>
                <a:lnTo>
                  <a:pt x="8141096" y="0"/>
                </a:lnTo>
                <a:lnTo>
                  <a:pt x="8141096" y="6145032"/>
                </a:lnTo>
                <a:lnTo>
                  <a:pt x="0" y="6145032"/>
                </a:lnTo>
                <a:lnTo>
                  <a:pt x="0" y="0"/>
                </a:lnTo>
                <a:close/>
              </a:path>
            </a:pathLst>
          </a:custGeom>
          <a:blipFill>
            <a:blip r:embed="rId8">
              <a:alphaModFix amt="28000"/>
            </a:blip>
            <a:stretch>
              <a:fillRect t="-4682" b="-4682"/>
            </a:stretch>
          </a:blipFill>
        </p:spPr>
      </p:sp>
      <p:sp>
        <p:nvSpPr>
          <p:cNvPr id="8" name="TextBox 8"/>
          <p:cNvSpPr txBox="1"/>
          <p:nvPr/>
        </p:nvSpPr>
        <p:spPr>
          <a:xfrm>
            <a:off x="811972" y="1339737"/>
            <a:ext cx="5693865" cy="8487273"/>
          </a:xfrm>
          <a:prstGeom prst="rect">
            <a:avLst/>
          </a:prstGeom>
        </p:spPr>
        <p:txBody>
          <a:bodyPr lIns="0" tIns="0" rIns="0" bIns="0" rtlCol="0" anchor="t">
            <a:spAutoFit/>
          </a:bodyPr>
          <a:lstStyle/>
          <a:p>
            <a:pPr algn="l">
              <a:lnSpc>
                <a:spcPts val="4200"/>
              </a:lnSpc>
            </a:pPr>
            <a:r>
              <a:rPr lang="en-US" sz="3000" b="1">
                <a:solidFill>
                  <a:srgbClr val="00277A"/>
                </a:solidFill>
                <a:latin typeface="Canva Sans Bold"/>
                <a:ea typeface="Canva Sans Bold"/>
                <a:cs typeface="Canva Sans Bold"/>
                <a:sym typeface="Canva Sans Bold"/>
              </a:rPr>
              <a:t>Artists      </a:t>
            </a:r>
          </a:p>
          <a:p>
            <a:pPr algn="l">
              <a:lnSpc>
                <a:spcPts val="4200"/>
              </a:lnSpc>
            </a:pPr>
            <a:r>
              <a:rPr lang="en-US" sz="3000" b="1">
                <a:solidFill>
                  <a:srgbClr val="00277A"/>
                </a:solidFill>
                <a:latin typeface="Canva Sans Bold"/>
                <a:ea typeface="Canva Sans Bold"/>
                <a:cs typeface="Canva Sans Bold"/>
                <a:sym typeface="Canva Sans Bold"/>
              </a:rPr>
              <a:t>     </a:t>
            </a:r>
            <a:r>
              <a:rPr lang="en-US" sz="3000" b="1" i="1">
                <a:solidFill>
                  <a:srgbClr val="00277A"/>
                </a:solidFill>
                <a:latin typeface="Canva Sans Bold Italics"/>
                <a:ea typeface="Canva Sans Bold Italics"/>
                <a:cs typeface="Canva Sans Bold Italics"/>
                <a:sym typeface="Canva Sans Bold Italics"/>
              </a:rPr>
              <a:t>Meet Aram Demirjian</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Meet the KSO</a:t>
            </a:r>
          </a:p>
          <a:p>
            <a:pPr algn="l">
              <a:lnSpc>
                <a:spcPts val="4200"/>
              </a:lnSpc>
            </a:pPr>
            <a:endParaRPr lang="en-US" sz="3000" b="1" i="1">
              <a:solidFill>
                <a:srgbClr val="00277A"/>
              </a:solidFill>
              <a:latin typeface="Canva Sans Bold Italics"/>
              <a:ea typeface="Canva Sans Bold Italics"/>
              <a:cs typeface="Canva Sans Bold Italics"/>
              <a:sym typeface="Canva Sans Bold Italics"/>
            </a:endParaRPr>
          </a:p>
          <a:p>
            <a:pPr algn="l">
              <a:lnSpc>
                <a:spcPts val="4200"/>
              </a:lnSpc>
            </a:pPr>
            <a:r>
              <a:rPr lang="en-US" sz="3000" b="1">
                <a:solidFill>
                  <a:srgbClr val="00277A"/>
                </a:solidFill>
                <a:latin typeface="Canva Sans Bold"/>
                <a:ea typeface="Canva Sans Bold"/>
                <a:cs typeface="Canva Sans Bold"/>
                <a:sym typeface="Canva Sans Bold"/>
              </a:rPr>
              <a:t>Composers</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Samuel Ward</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John Phillip Sousa</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George Gershwin</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Michael Gilbertson</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Michael Daugherty</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Florence Price</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Woody Guthrie</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Aaron Copland</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William Grant Still </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Ferde Grofé</a:t>
            </a:r>
          </a:p>
          <a:p>
            <a:pPr algn="l">
              <a:lnSpc>
                <a:spcPts val="4200"/>
              </a:lnSpc>
            </a:pPr>
            <a:r>
              <a:rPr lang="en-US" sz="3000" b="1" i="1">
                <a:solidFill>
                  <a:srgbClr val="00277A"/>
                </a:solidFill>
                <a:latin typeface="Canva Sans Bold Italics"/>
                <a:ea typeface="Canva Sans Bold Italics"/>
                <a:cs typeface="Canva Sans Bold Italics"/>
                <a:sym typeface="Canva Sans Bold Italics"/>
              </a:rPr>
              <a:t>     John Williams</a:t>
            </a:r>
          </a:p>
        </p:txBody>
      </p:sp>
      <p:sp>
        <p:nvSpPr>
          <p:cNvPr id="9" name="TextBox 9"/>
          <p:cNvSpPr txBox="1"/>
          <p:nvPr/>
        </p:nvSpPr>
        <p:spPr>
          <a:xfrm>
            <a:off x="5882535" y="1348478"/>
            <a:ext cx="1865758" cy="8515350"/>
          </a:xfrm>
          <a:prstGeom prst="rect">
            <a:avLst/>
          </a:prstGeom>
        </p:spPr>
        <p:txBody>
          <a:bodyPr lIns="0" tIns="0" rIns="0" bIns="0" rtlCol="0" anchor="t">
            <a:spAutoFit/>
          </a:bodyPr>
          <a:lstStyle/>
          <a:p>
            <a:pPr algn="ctr">
              <a:lnSpc>
                <a:spcPts val="4200"/>
              </a:lnSpc>
            </a:pPr>
            <a:endParaRPr/>
          </a:p>
          <a:p>
            <a:pPr algn="ctr">
              <a:lnSpc>
                <a:spcPts val="4200"/>
              </a:lnSpc>
            </a:pPr>
            <a:r>
              <a:rPr lang="en-US" sz="3000" b="1">
                <a:solidFill>
                  <a:srgbClr val="00277A"/>
                </a:solidFill>
                <a:latin typeface="Canva Sans Bold"/>
                <a:ea typeface="Canva Sans Bold"/>
                <a:cs typeface="Canva Sans Bold"/>
                <a:sym typeface="Canva Sans Bold"/>
              </a:rPr>
              <a:t>3</a:t>
            </a:r>
          </a:p>
          <a:p>
            <a:pPr algn="ctr">
              <a:lnSpc>
                <a:spcPts val="4200"/>
              </a:lnSpc>
            </a:pPr>
            <a:r>
              <a:rPr lang="en-US" sz="3000" b="1">
                <a:solidFill>
                  <a:srgbClr val="00277A"/>
                </a:solidFill>
                <a:latin typeface="Canva Sans Bold"/>
                <a:ea typeface="Canva Sans Bold"/>
                <a:cs typeface="Canva Sans Bold"/>
                <a:sym typeface="Canva Sans Bold"/>
              </a:rPr>
              <a:t>4</a:t>
            </a:r>
          </a:p>
          <a:p>
            <a:pPr algn="ctr">
              <a:lnSpc>
                <a:spcPts val="4200"/>
              </a:lnSpc>
            </a:pPr>
            <a:endParaRPr lang="en-US" sz="3000" b="1">
              <a:solidFill>
                <a:srgbClr val="00277A"/>
              </a:solidFill>
              <a:latin typeface="Canva Sans Bold"/>
              <a:ea typeface="Canva Sans Bold"/>
              <a:cs typeface="Canva Sans Bold"/>
              <a:sym typeface="Canva Sans Bold"/>
            </a:endParaRPr>
          </a:p>
          <a:p>
            <a:pPr algn="ctr">
              <a:lnSpc>
                <a:spcPts val="4200"/>
              </a:lnSpc>
            </a:pPr>
            <a:endParaRPr lang="en-US" sz="3000" b="1">
              <a:solidFill>
                <a:srgbClr val="00277A"/>
              </a:solidFill>
              <a:latin typeface="Canva Sans Bold"/>
              <a:ea typeface="Canva Sans Bold"/>
              <a:cs typeface="Canva Sans Bold"/>
              <a:sym typeface="Canva Sans Bold"/>
            </a:endParaRPr>
          </a:p>
          <a:p>
            <a:pPr algn="ctr">
              <a:lnSpc>
                <a:spcPts val="4200"/>
              </a:lnSpc>
            </a:pPr>
            <a:r>
              <a:rPr lang="en-US" sz="3000" b="1">
                <a:solidFill>
                  <a:srgbClr val="00277A"/>
                </a:solidFill>
                <a:latin typeface="Canva Sans Bold"/>
                <a:ea typeface="Canva Sans Bold"/>
                <a:cs typeface="Canva Sans Bold"/>
                <a:sym typeface="Canva Sans Bold"/>
              </a:rPr>
              <a:t>5</a:t>
            </a:r>
          </a:p>
          <a:p>
            <a:pPr algn="ctr">
              <a:lnSpc>
                <a:spcPts val="4200"/>
              </a:lnSpc>
            </a:pPr>
            <a:r>
              <a:rPr lang="en-US" sz="3000" b="1">
                <a:solidFill>
                  <a:srgbClr val="00277A"/>
                </a:solidFill>
                <a:latin typeface="Canva Sans Bold"/>
                <a:ea typeface="Canva Sans Bold"/>
                <a:cs typeface="Canva Sans Bold"/>
                <a:sym typeface="Canva Sans Bold"/>
              </a:rPr>
              <a:t>6</a:t>
            </a:r>
          </a:p>
          <a:p>
            <a:pPr algn="ctr">
              <a:lnSpc>
                <a:spcPts val="4200"/>
              </a:lnSpc>
            </a:pPr>
            <a:r>
              <a:rPr lang="en-US" sz="3000" b="1">
                <a:solidFill>
                  <a:srgbClr val="00277A"/>
                </a:solidFill>
                <a:latin typeface="Canva Sans Bold"/>
                <a:ea typeface="Canva Sans Bold"/>
                <a:cs typeface="Canva Sans Bold"/>
                <a:sym typeface="Canva Sans Bold"/>
              </a:rPr>
              <a:t>7</a:t>
            </a:r>
          </a:p>
          <a:p>
            <a:pPr algn="ctr">
              <a:lnSpc>
                <a:spcPts val="4200"/>
              </a:lnSpc>
            </a:pPr>
            <a:r>
              <a:rPr lang="en-US" sz="3000" b="1">
                <a:solidFill>
                  <a:srgbClr val="00277A"/>
                </a:solidFill>
                <a:latin typeface="Canva Sans Bold"/>
                <a:ea typeface="Canva Sans Bold"/>
                <a:cs typeface="Canva Sans Bold"/>
                <a:sym typeface="Canva Sans Bold"/>
              </a:rPr>
              <a:t>8</a:t>
            </a:r>
          </a:p>
          <a:p>
            <a:pPr algn="ctr">
              <a:lnSpc>
                <a:spcPts val="4200"/>
              </a:lnSpc>
            </a:pPr>
            <a:r>
              <a:rPr lang="en-US" sz="3000" b="1">
                <a:solidFill>
                  <a:srgbClr val="00277A"/>
                </a:solidFill>
                <a:latin typeface="Canva Sans Bold"/>
                <a:ea typeface="Canva Sans Bold"/>
                <a:cs typeface="Canva Sans Bold"/>
                <a:sym typeface="Canva Sans Bold"/>
              </a:rPr>
              <a:t>9</a:t>
            </a:r>
          </a:p>
          <a:p>
            <a:pPr algn="ctr">
              <a:lnSpc>
                <a:spcPts val="4200"/>
              </a:lnSpc>
            </a:pPr>
            <a:r>
              <a:rPr lang="en-US" sz="3000" b="1">
                <a:solidFill>
                  <a:srgbClr val="00277A"/>
                </a:solidFill>
                <a:latin typeface="Canva Sans Bold"/>
                <a:ea typeface="Canva Sans Bold"/>
                <a:cs typeface="Canva Sans Bold"/>
                <a:sym typeface="Canva Sans Bold"/>
              </a:rPr>
              <a:t>10</a:t>
            </a:r>
          </a:p>
          <a:p>
            <a:pPr algn="ctr">
              <a:lnSpc>
                <a:spcPts val="4200"/>
              </a:lnSpc>
            </a:pPr>
            <a:r>
              <a:rPr lang="en-US" sz="3000" b="1">
                <a:solidFill>
                  <a:srgbClr val="00277A"/>
                </a:solidFill>
                <a:latin typeface="Canva Sans Bold"/>
                <a:ea typeface="Canva Sans Bold"/>
                <a:cs typeface="Canva Sans Bold"/>
                <a:sym typeface="Canva Sans Bold"/>
              </a:rPr>
              <a:t>11</a:t>
            </a:r>
          </a:p>
          <a:p>
            <a:pPr algn="ctr">
              <a:lnSpc>
                <a:spcPts val="4200"/>
              </a:lnSpc>
            </a:pPr>
            <a:r>
              <a:rPr lang="en-US" sz="3000" b="1">
                <a:solidFill>
                  <a:srgbClr val="00277A"/>
                </a:solidFill>
                <a:latin typeface="Canva Sans Bold"/>
                <a:ea typeface="Canva Sans Bold"/>
                <a:cs typeface="Canva Sans Bold"/>
                <a:sym typeface="Canva Sans Bold"/>
              </a:rPr>
              <a:t>12</a:t>
            </a:r>
          </a:p>
          <a:p>
            <a:pPr algn="ctr">
              <a:lnSpc>
                <a:spcPts val="4200"/>
              </a:lnSpc>
            </a:pPr>
            <a:r>
              <a:rPr lang="en-US" sz="3000" b="1">
                <a:solidFill>
                  <a:srgbClr val="00277A"/>
                </a:solidFill>
                <a:latin typeface="Canva Sans Bold"/>
                <a:ea typeface="Canva Sans Bold"/>
                <a:cs typeface="Canva Sans Bold"/>
                <a:sym typeface="Canva Sans Bold"/>
              </a:rPr>
              <a:t>13</a:t>
            </a:r>
          </a:p>
          <a:p>
            <a:pPr algn="ctr">
              <a:lnSpc>
                <a:spcPts val="4200"/>
              </a:lnSpc>
            </a:pPr>
            <a:r>
              <a:rPr lang="en-US" sz="3000" b="1">
                <a:solidFill>
                  <a:srgbClr val="00277A"/>
                </a:solidFill>
                <a:latin typeface="Canva Sans Bold"/>
                <a:ea typeface="Canva Sans Bold"/>
                <a:cs typeface="Canva Sans Bold"/>
                <a:sym typeface="Canva Sans Bold"/>
              </a:rPr>
              <a:t>14</a:t>
            </a:r>
          </a:p>
          <a:p>
            <a:pPr algn="ctr">
              <a:lnSpc>
                <a:spcPts val="4200"/>
              </a:lnSpc>
            </a:pPr>
            <a:r>
              <a:rPr lang="en-US" sz="3000" b="1">
                <a:solidFill>
                  <a:srgbClr val="00277A"/>
                </a:solidFill>
                <a:latin typeface="Canva Sans Bold"/>
                <a:ea typeface="Canva Sans Bold"/>
                <a:cs typeface="Canva Sans Bold"/>
                <a:sym typeface="Canva Sans Bold"/>
              </a:rPr>
              <a:t>15 </a:t>
            </a:r>
          </a:p>
        </p:txBody>
      </p:sp>
      <p:sp>
        <p:nvSpPr>
          <p:cNvPr id="10" name="TextBox 10"/>
          <p:cNvSpPr txBox="1"/>
          <p:nvPr/>
        </p:nvSpPr>
        <p:spPr>
          <a:xfrm>
            <a:off x="15556040" y="1917411"/>
            <a:ext cx="568186" cy="6831104"/>
          </a:xfrm>
          <a:prstGeom prst="rect">
            <a:avLst/>
          </a:prstGeom>
        </p:spPr>
        <p:txBody>
          <a:bodyPr lIns="0" tIns="0" rIns="0" bIns="0" rtlCol="0" anchor="t">
            <a:spAutoFit/>
          </a:bodyPr>
          <a:lstStyle/>
          <a:p>
            <a:pPr algn="ctr">
              <a:lnSpc>
                <a:spcPts val="4552"/>
              </a:lnSpc>
            </a:pPr>
            <a:r>
              <a:rPr lang="en-US" sz="3251" b="1">
                <a:solidFill>
                  <a:srgbClr val="00277A"/>
                </a:solidFill>
                <a:latin typeface="Canva Sans Bold"/>
                <a:ea typeface="Canva Sans Bold"/>
                <a:cs typeface="Canva Sans Bold"/>
                <a:sym typeface="Canva Sans Bold"/>
              </a:rPr>
              <a:t>17</a:t>
            </a:r>
          </a:p>
          <a:p>
            <a:pPr algn="ctr">
              <a:lnSpc>
                <a:spcPts val="4552"/>
              </a:lnSpc>
            </a:pPr>
            <a:r>
              <a:rPr lang="en-US" sz="3251" b="1">
                <a:solidFill>
                  <a:srgbClr val="00277A"/>
                </a:solidFill>
                <a:latin typeface="Canva Sans Bold"/>
                <a:ea typeface="Canva Sans Bold"/>
                <a:cs typeface="Canva Sans Bold"/>
                <a:sym typeface="Canva Sans Bold"/>
              </a:rPr>
              <a:t>18</a:t>
            </a:r>
          </a:p>
          <a:p>
            <a:pPr algn="ctr">
              <a:lnSpc>
                <a:spcPts val="4552"/>
              </a:lnSpc>
            </a:pPr>
            <a:endParaRPr lang="en-US" sz="3251" b="1">
              <a:solidFill>
                <a:srgbClr val="00277A"/>
              </a:solidFill>
              <a:latin typeface="Canva Sans Bold"/>
              <a:ea typeface="Canva Sans Bold"/>
              <a:cs typeface="Canva Sans Bold"/>
              <a:sym typeface="Canva Sans Bold"/>
            </a:endParaRPr>
          </a:p>
          <a:p>
            <a:pPr algn="ctr">
              <a:lnSpc>
                <a:spcPts val="4552"/>
              </a:lnSpc>
            </a:pPr>
            <a:r>
              <a:rPr lang="en-US" sz="3251" b="1">
                <a:solidFill>
                  <a:srgbClr val="00277A"/>
                </a:solidFill>
                <a:latin typeface="Canva Sans Bold"/>
                <a:ea typeface="Canva Sans Bold"/>
                <a:cs typeface="Canva Sans Bold"/>
                <a:sym typeface="Canva Sans Bold"/>
              </a:rPr>
              <a:t>19</a:t>
            </a:r>
          </a:p>
          <a:p>
            <a:pPr algn="ctr">
              <a:lnSpc>
                <a:spcPts val="4552"/>
              </a:lnSpc>
            </a:pPr>
            <a:endParaRPr lang="en-US" sz="3251" b="1">
              <a:solidFill>
                <a:srgbClr val="00277A"/>
              </a:solidFill>
              <a:latin typeface="Canva Sans Bold"/>
              <a:ea typeface="Canva Sans Bold"/>
              <a:cs typeface="Canva Sans Bold"/>
              <a:sym typeface="Canva Sans Bold"/>
            </a:endParaRPr>
          </a:p>
          <a:p>
            <a:pPr algn="ctr">
              <a:lnSpc>
                <a:spcPts val="4552"/>
              </a:lnSpc>
            </a:pPr>
            <a:r>
              <a:rPr lang="en-US" sz="3251" b="1">
                <a:solidFill>
                  <a:srgbClr val="00277A"/>
                </a:solidFill>
                <a:latin typeface="Canva Sans Bold"/>
                <a:ea typeface="Canva Sans Bold"/>
                <a:cs typeface="Canva Sans Bold"/>
                <a:sym typeface="Canva Sans Bold"/>
              </a:rPr>
              <a:t>22</a:t>
            </a:r>
          </a:p>
          <a:p>
            <a:pPr algn="ctr">
              <a:lnSpc>
                <a:spcPts val="4552"/>
              </a:lnSpc>
            </a:pPr>
            <a:endParaRPr lang="en-US" sz="3251" b="1">
              <a:solidFill>
                <a:srgbClr val="00277A"/>
              </a:solidFill>
              <a:latin typeface="Canva Sans Bold"/>
              <a:ea typeface="Canva Sans Bold"/>
              <a:cs typeface="Canva Sans Bold"/>
              <a:sym typeface="Canva Sans Bold"/>
            </a:endParaRPr>
          </a:p>
          <a:p>
            <a:pPr algn="ctr">
              <a:lnSpc>
                <a:spcPts val="4552"/>
              </a:lnSpc>
            </a:pPr>
            <a:r>
              <a:rPr lang="en-US" sz="3251" b="1">
                <a:solidFill>
                  <a:srgbClr val="00277A"/>
                </a:solidFill>
                <a:latin typeface="Canva Sans Bold"/>
                <a:ea typeface="Canva Sans Bold"/>
                <a:cs typeface="Canva Sans Bold"/>
                <a:sym typeface="Canva Sans Bold"/>
              </a:rPr>
              <a:t>33</a:t>
            </a:r>
          </a:p>
          <a:p>
            <a:pPr algn="ctr">
              <a:lnSpc>
                <a:spcPts val="4552"/>
              </a:lnSpc>
            </a:pPr>
            <a:endParaRPr lang="en-US" sz="3251" b="1">
              <a:solidFill>
                <a:srgbClr val="00277A"/>
              </a:solidFill>
              <a:latin typeface="Canva Sans Bold"/>
              <a:ea typeface="Canva Sans Bold"/>
              <a:cs typeface="Canva Sans Bold"/>
              <a:sym typeface="Canva Sans Bold"/>
            </a:endParaRPr>
          </a:p>
          <a:p>
            <a:pPr algn="ctr">
              <a:lnSpc>
                <a:spcPts val="4552"/>
              </a:lnSpc>
            </a:pPr>
            <a:r>
              <a:rPr lang="en-US" sz="3251" b="1">
                <a:solidFill>
                  <a:srgbClr val="00277A"/>
                </a:solidFill>
                <a:latin typeface="Canva Sans Bold"/>
                <a:ea typeface="Canva Sans Bold"/>
                <a:cs typeface="Canva Sans Bold"/>
                <a:sym typeface="Canva Sans Bold"/>
              </a:rPr>
              <a:t>35</a:t>
            </a:r>
          </a:p>
          <a:p>
            <a:pPr algn="ctr">
              <a:lnSpc>
                <a:spcPts val="4552"/>
              </a:lnSpc>
            </a:pPr>
            <a:r>
              <a:rPr lang="en-US" sz="3251" b="1">
                <a:solidFill>
                  <a:srgbClr val="00277A"/>
                </a:solidFill>
                <a:latin typeface="Canva Sans Bold"/>
                <a:ea typeface="Canva Sans Bold"/>
                <a:cs typeface="Canva Sans Bold"/>
                <a:sym typeface="Canva Sans Bold"/>
              </a:rPr>
              <a:t>36</a:t>
            </a:r>
          </a:p>
          <a:p>
            <a:pPr algn="ctr">
              <a:lnSpc>
                <a:spcPts val="4552"/>
              </a:lnSpc>
            </a:pPr>
            <a:r>
              <a:rPr lang="en-US" sz="3251" b="1">
                <a:solidFill>
                  <a:srgbClr val="00277A"/>
                </a:solidFill>
                <a:latin typeface="Canva Sans Bold"/>
                <a:ea typeface="Canva Sans Bold"/>
                <a:cs typeface="Canva Sans Bold"/>
                <a:sym typeface="Canva Sans Bold"/>
              </a:rPr>
              <a:t>37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DEDE6"/>
        </a:solidFill>
        <a:effectLst/>
      </p:bgPr>
    </p:bg>
    <p:spTree>
      <p:nvGrpSpPr>
        <p:cNvPr id="1" name=""/>
        <p:cNvGrpSpPr/>
        <p:nvPr/>
      </p:nvGrpSpPr>
      <p:grpSpPr>
        <a:xfrm>
          <a:off x="0" y="0"/>
          <a:ext cx="0" cy="0"/>
          <a:chOff x="0" y="0"/>
          <a:chExt cx="0" cy="0"/>
        </a:xfrm>
      </p:grpSpPr>
      <p:sp>
        <p:nvSpPr>
          <p:cNvPr id="2" name="Freeform 2"/>
          <p:cNvSpPr/>
          <p:nvPr/>
        </p:nvSpPr>
        <p:spPr>
          <a:xfrm flipH="1">
            <a:off x="-2062181" y="-355830"/>
            <a:ext cx="13111097" cy="13503939"/>
          </a:xfrm>
          <a:custGeom>
            <a:avLst/>
            <a:gdLst/>
            <a:ahLst/>
            <a:cxnLst/>
            <a:rect l="l" t="t" r="r" b="b"/>
            <a:pathLst>
              <a:path w="13111097" h="13503939">
                <a:moveTo>
                  <a:pt x="13111097" y="0"/>
                </a:moveTo>
                <a:lnTo>
                  <a:pt x="0" y="0"/>
                </a:lnTo>
                <a:lnTo>
                  <a:pt x="0" y="13503939"/>
                </a:lnTo>
                <a:lnTo>
                  <a:pt x="13111097" y="13503939"/>
                </a:lnTo>
                <a:lnTo>
                  <a:pt x="1311109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97307" y="1783046"/>
            <a:ext cx="10813710" cy="1984586"/>
          </a:xfrm>
          <a:prstGeom prst="rect">
            <a:avLst/>
          </a:prstGeom>
        </p:spPr>
        <p:txBody>
          <a:bodyPr lIns="0" tIns="0" rIns="0" bIns="0" rtlCol="0" anchor="t">
            <a:spAutoFit/>
          </a:bodyPr>
          <a:lstStyle/>
          <a:p>
            <a:pPr algn="l">
              <a:lnSpc>
                <a:spcPts val="15924"/>
              </a:lnSpc>
            </a:pPr>
            <a:r>
              <a:rPr lang="en-US" sz="12156">
                <a:solidFill>
                  <a:srgbClr val="32535A"/>
                </a:solidFill>
                <a:latin typeface="Dynapuff"/>
                <a:ea typeface="Dynapuff"/>
                <a:cs typeface="Dynapuff"/>
                <a:sym typeface="Dynapuff"/>
              </a:rPr>
              <a:t>Lesson Two</a:t>
            </a:r>
          </a:p>
        </p:txBody>
      </p:sp>
      <p:sp>
        <p:nvSpPr>
          <p:cNvPr id="4" name="Freeform 4"/>
          <p:cNvSpPr/>
          <p:nvPr/>
        </p:nvSpPr>
        <p:spPr>
          <a:xfrm>
            <a:off x="8109414" y="406967"/>
            <a:ext cx="1217042" cy="1243465"/>
          </a:xfrm>
          <a:custGeom>
            <a:avLst/>
            <a:gdLst/>
            <a:ahLst/>
            <a:cxnLst/>
            <a:rect l="l" t="t" r="r" b="b"/>
            <a:pathLst>
              <a:path w="1217042" h="1243465">
                <a:moveTo>
                  <a:pt x="0" y="0"/>
                </a:moveTo>
                <a:lnTo>
                  <a:pt x="1217041" y="0"/>
                </a:lnTo>
                <a:lnTo>
                  <a:pt x="1217041" y="1243466"/>
                </a:lnTo>
                <a:lnTo>
                  <a:pt x="0" y="1243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45751" y="943680"/>
            <a:ext cx="1217042" cy="1243465"/>
          </a:xfrm>
          <a:custGeom>
            <a:avLst/>
            <a:gdLst/>
            <a:ahLst/>
            <a:cxnLst/>
            <a:rect l="l" t="t" r="r" b="b"/>
            <a:pathLst>
              <a:path w="1217042" h="1243465">
                <a:moveTo>
                  <a:pt x="0" y="0"/>
                </a:moveTo>
                <a:lnTo>
                  <a:pt x="1217042" y="0"/>
                </a:lnTo>
                <a:lnTo>
                  <a:pt x="1217042" y="1243466"/>
                </a:lnTo>
                <a:lnTo>
                  <a:pt x="0" y="1243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3842490" y="5143500"/>
            <a:ext cx="5535843" cy="5796695"/>
          </a:xfrm>
          <a:custGeom>
            <a:avLst/>
            <a:gdLst/>
            <a:ahLst/>
            <a:cxnLst/>
            <a:rect l="l" t="t" r="r" b="b"/>
            <a:pathLst>
              <a:path w="5535843" h="5796695">
                <a:moveTo>
                  <a:pt x="0" y="0"/>
                </a:moveTo>
                <a:lnTo>
                  <a:pt x="5535843" y="0"/>
                </a:lnTo>
                <a:lnTo>
                  <a:pt x="5535843" y="5796695"/>
                </a:lnTo>
                <a:lnTo>
                  <a:pt x="0" y="5796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413425" y="353129"/>
            <a:ext cx="6845875" cy="9580741"/>
          </a:xfrm>
          <a:custGeom>
            <a:avLst/>
            <a:gdLst/>
            <a:ahLst/>
            <a:cxnLst/>
            <a:rect l="l" t="t" r="r" b="b"/>
            <a:pathLst>
              <a:path w="6845875" h="9580741">
                <a:moveTo>
                  <a:pt x="0" y="0"/>
                </a:moveTo>
                <a:lnTo>
                  <a:pt x="6845875" y="0"/>
                </a:lnTo>
                <a:lnTo>
                  <a:pt x="6845875" y="9580742"/>
                </a:lnTo>
                <a:lnTo>
                  <a:pt x="0" y="9580742"/>
                </a:lnTo>
                <a:lnTo>
                  <a:pt x="0" y="0"/>
                </a:lnTo>
                <a:close/>
              </a:path>
            </a:pathLst>
          </a:custGeom>
          <a:blipFill>
            <a:blip r:embed="rId8">
              <a:alphaModFix amt="6999"/>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0324561" y="4792883"/>
            <a:ext cx="7357532" cy="1354811"/>
          </a:xfrm>
          <a:prstGeom prst="rect">
            <a:avLst/>
          </a:prstGeom>
        </p:spPr>
        <p:txBody>
          <a:bodyPr lIns="0" tIns="0" rIns="0" bIns="0" rtlCol="0" anchor="t">
            <a:spAutoFit/>
          </a:bodyPr>
          <a:lstStyle/>
          <a:p>
            <a:pPr algn="ctr">
              <a:lnSpc>
                <a:spcPts val="10835"/>
              </a:lnSpc>
            </a:pPr>
            <a:r>
              <a:rPr lang="en-US" sz="8271">
                <a:solidFill>
                  <a:srgbClr val="32535A"/>
                </a:solidFill>
                <a:latin typeface="Dynapuff"/>
                <a:ea typeface="Dynapuff"/>
                <a:cs typeface="Dynapuff"/>
                <a:sym typeface="Dynapuff"/>
              </a:rPr>
              <a:t>USA</a:t>
            </a:r>
          </a:p>
        </p:txBody>
      </p:sp>
      <p:sp>
        <p:nvSpPr>
          <p:cNvPr id="9" name="TextBox 9"/>
          <p:cNvSpPr txBox="1"/>
          <p:nvPr/>
        </p:nvSpPr>
        <p:spPr>
          <a:xfrm>
            <a:off x="10552881" y="6542231"/>
            <a:ext cx="6900892" cy="1267113"/>
          </a:xfrm>
          <a:prstGeom prst="rect">
            <a:avLst/>
          </a:prstGeom>
        </p:spPr>
        <p:txBody>
          <a:bodyPr lIns="0" tIns="0" rIns="0" bIns="0" rtlCol="0" anchor="t">
            <a:spAutoFit/>
          </a:bodyPr>
          <a:lstStyle/>
          <a:p>
            <a:pPr algn="ctr">
              <a:lnSpc>
                <a:spcPts val="10162"/>
              </a:lnSpc>
            </a:pPr>
            <a:r>
              <a:rPr lang="en-US" sz="7757">
                <a:solidFill>
                  <a:srgbClr val="32535A"/>
                </a:solidFill>
                <a:latin typeface="Dynapuff"/>
                <a:ea typeface="Dynapuff"/>
                <a:cs typeface="Dynapuff"/>
                <a:sym typeface="Dynapuff"/>
              </a:rPr>
              <a:t>Bingo</a:t>
            </a:r>
          </a:p>
        </p:txBody>
      </p:sp>
      <p:sp>
        <p:nvSpPr>
          <p:cNvPr id="10" name="TextBox 10"/>
          <p:cNvSpPr txBox="1"/>
          <p:nvPr/>
        </p:nvSpPr>
        <p:spPr>
          <a:xfrm>
            <a:off x="11081424" y="3060555"/>
            <a:ext cx="5843805" cy="1351328"/>
          </a:xfrm>
          <a:prstGeom prst="rect">
            <a:avLst/>
          </a:prstGeom>
        </p:spPr>
        <p:txBody>
          <a:bodyPr lIns="0" tIns="0" rIns="0" bIns="0" rtlCol="0" anchor="t">
            <a:spAutoFit/>
          </a:bodyPr>
          <a:lstStyle/>
          <a:p>
            <a:pPr algn="ctr">
              <a:lnSpc>
                <a:spcPts val="10832"/>
              </a:lnSpc>
            </a:pPr>
            <a:r>
              <a:rPr lang="en-US" sz="8269">
                <a:solidFill>
                  <a:srgbClr val="32535A"/>
                </a:solidFill>
                <a:latin typeface="Dynapuff"/>
                <a:ea typeface="Dynapuff"/>
                <a:cs typeface="Dynapuff"/>
                <a:sym typeface="Dynapuff"/>
              </a:rPr>
              <a:t>Roadtrip</a:t>
            </a:r>
          </a:p>
        </p:txBody>
      </p:sp>
      <p:sp>
        <p:nvSpPr>
          <p:cNvPr id="11" name="Freeform 11"/>
          <p:cNvSpPr/>
          <p:nvPr/>
        </p:nvSpPr>
        <p:spPr>
          <a:xfrm>
            <a:off x="497307" y="4243882"/>
            <a:ext cx="9546301" cy="4304514"/>
          </a:xfrm>
          <a:custGeom>
            <a:avLst/>
            <a:gdLst/>
            <a:ahLst/>
            <a:cxnLst/>
            <a:rect l="l" t="t" r="r" b="b"/>
            <a:pathLst>
              <a:path w="9546301" h="4304514">
                <a:moveTo>
                  <a:pt x="0" y="0"/>
                </a:moveTo>
                <a:lnTo>
                  <a:pt x="9546301" y="0"/>
                </a:lnTo>
                <a:lnTo>
                  <a:pt x="9546301" y="4304514"/>
                </a:lnTo>
                <a:lnTo>
                  <a:pt x="0" y="43045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858377" y="4921935"/>
            <a:ext cx="8468078" cy="2881733"/>
          </a:xfrm>
          <a:prstGeom prst="rect">
            <a:avLst/>
          </a:prstGeom>
        </p:spPr>
        <p:txBody>
          <a:bodyPr lIns="0" tIns="0" rIns="0" bIns="0" rtlCol="0" anchor="t">
            <a:spAutoFit/>
          </a:bodyPr>
          <a:lstStyle/>
          <a:p>
            <a:pPr algn="ctr">
              <a:lnSpc>
                <a:spcPts val="5790"/>
              </a:lnSpc>
            </a:pPr>
            <a:r>
              <a:rPr lang="en-US" sz="4136">
                <a:solidFill>
                  <a:srgbClr val="FFFFFF"/>
                </a:solidFill>
                <a:latin typeface="Canva Sans"/>
                <a:ea typeface="Canva Sans"/>
                <a:cs typeface="Canva Sans"/>
                <a:sym typeface="Canva Sans"/>
              </a:rPr>
              <a:t>Use the terms provided to create your own Bingo Card. </a:t>
            </a:r>
          </a:p>
          <a:p>
            <a:pPr algn="ctr">
              <a:lnSpc>
                <a:spcPts val="5790"/>
              </a:lnSpc>
            </a:pPr>
            <a:r>
              <a:rPr lang="en-US" sz="4136">
                <a:solidFill>
                  <a:srgbClr val="FFFFFF"/>
                </a:solidFill>
                <a:latin typeface="Canva Sans"/>
                <a:ea typeface="Canva Sans"/>
                <a:cs typeface="Canva Sans"/>
                <a:sym typeface="Canva Sans"/>
              </a:rPr>
              <a:t>Bring it with you to the concert or listen in the classroom!</a:t>
            </a:r>
          </a:p>
        </p:txBody>
      </p:sp>
      <p:grpSp>
        <p:nvGrpSpPr>
          <p:cNvPr id="13" name="Group 13"/>
          <p:cNvGrpSpPr/>
          <p:nvPr/>
        </p:nvGrpSpPr>
        <p:grpSpPr>
          <a:xfrm>
            <a:off x="17107450" y="9258300"/>
            <a:ext cx="831327" cy="837609"/>
            <a:chOff x="0" y="0"/>
            <a:chExt cx="1108436" cy="1116813"/>
          </a:xfrm>
        </p:grpSpPr>
        <p:sp>
          <p:nvSpPr>
            <p:cNvPr id="14" name="Freeform 14"/>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20</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sp>
        <p:nvSpPr>
          <p:cNvPr id="2" name="Freeform 2"/>
          <p:cNvSpPr/>
          <p:nvPr/>
        </p:nvSpPr>
        <p:spPr>
          <a:xfrm>
            <a:off x="-464870" y="9018936"/>
            <a:ext cx="1241118" cy="1268064"/>
          </a:xfrm>
          <a:custGeom>
            <a:avLst/>
            <a:gdLst/>
            <a:ahLst/>
            <a:cxnLst/>
            <a:rect l="l" t="t" r="r" b="b"/>
            <a:pathLst>
              <a:path w="1241118" h="1268064">
                <a:moveTo>
                  <a:pt x="0" y="0"/>
                </a:moveTo>
                <a:lnTo>
                  <a:pt x="1241117" y="0"/>
                </a:lnTo>
                <a:lnTo>
                  <a:pt x="1241117" y="1268064"/>
                </a:lnTo>
                <a:lnTo>
                  <a:pt x="0" y="12680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076456" y="396290"/>
            <a:ext cx="12135089" cy="632410"/>
          </a:xfrm>
          <a:prstGeom prst="rect">
            <a:avLst/>
          </a:prstGeom>
        </p:spPr>
        <p:txBody>
          <a:bodyPr lIns="0" tIns="0" rIns="0" bIns="0" rtlCol="0" anchor="t">
            <a:spAutoFit/>
          </a:bodyPr>
          <a:lstStyle/>
          <a:p>
            <a:pPr algn="ctr">
              <a:lnSpc>
                <a:spcPts val="5006"/>
              </a:lnSpc>
            </a:pPr>
            <a:r>
              <a:rPr lang="en-US" sz="3821">
                <a:solidFill>
                  <a:srgbClr val="A62A2A"/>
                </a:solidFill>
                <a:latin typeface="Dynapuff"/>
                <a:ea typeface="Dynapuff"/>
                <a:cs typeface="Dynapuff"/>
                <a:sym typeface="Dynapuff"/>
              </a:rPr>
              <a:t>Use these terms to fill out your bingo card!</a:t>
            </a:r>
          </a:p>
        </p:txBody>
      </p:sp>
      <p:sp>
        <p:nvSpPr>
          <p:cNvPr id="4" name="TextBox 4"/>
          <p:cNvSpPr txBox="1"/>
          <p:nvPr/>
        </p:nvSpPr>
        <p:spPr>
          <a:xfrm>
            <a:off x="3865544" y="1102637"/>
            <a:ext cx="10459826" cy="405764"/>
          </a:xfrm>
          <a:prstGeom prst="rect">
            <a:avLst/>
          </a:prstGeom>
        </p:spPr>
        <p:txBody>
          <a:bodyPr lIns="0" tIns="0" rIns="0" bIns="0" rtlCol="0" anchor="t">
            <a:spAutoFit/>
          </a:bodyPr>
          <a:lstStyle/>
          <a:p>
            <a:pPr algn="ctr">
              <a:lnSpc>
                <a:spcPts val="3360"/>
              </a:lnSpc>
            </a:pPr>
            <a:r>
              <a:rPr lang="en-US" sz="2400" i="1">
                <a:solidFill>
                  <a:srgbClr val="A62A2A"/>
                </a:solidFill>
                <a:latin typeface="Lato Italics"/>
                <a:ea typeface="Lato Italics"/>
                <a:cs typeface="Lato Italics"/>
                <a:sym typeface="Lato Italics"/>
              </a:rPr>
              <a:t>If there are music terms you know that you don’t see here, you can use those too!</a:t>
            </a:r>
          </a:p>
        </p:txBody>
      </p:sp>
      <p:grpSp>
        <p:nvGrpSpPr>
          <p:cNvPr id="5" name="Group 5"/>
          <p:cNvGrpSpPr/>
          <p:nvPr/>
        </p:nvGrpSpPr>
        <p:grpSpPr>
          <a:xfrm>
            <a:off x="418747" y="1851130"/>
            <a:ext cx="4701869" cy="8051436"/>
            <a:chOff x="0" y="0"/>
            <a:chExt cx="966136" cy="1654402"/>
          </a:xfrm>
        </p:grpSpPr>
        <p:sp>
          <p:nvSpPr>
            <p:cNvPr id="6" name="Freeform 6"/>
            <p:cNvSpPr/>
            <p:nvPr/>
          </p:nvSpPr>
          <p:spPr>
            <a:xfrm>
              <a:off x="0" y="0"/>
              <a:ext cx="966136" cy="1654402"/>
            </a:xfrm>
            <a:custGeom>
              <a:avLst/>
              <a:gdLst/>
              <a:ahLst/>
              <a:cxnLst/>
              <a:rect l="l" t="t" r="r" b="b"/>
              <a:pathLst>
                <a:path w="966136" h="1654402">
                  <a:moveTo>
                    <a:pt x="164656" y="0"/>
                  </a:moveTo>
                  <a:lnTo>
                    <a:pt x="801480" y="0"/>
                  </a:lnTo>
                  <a:cubicBezTo>
                    <a:pt x="892417" y="0"/>
                    <a:pt x="966136" y="73719"/>
                    <a:pt x="966136" y="164656"/>
                  </a:cubicBezTo>
                  <a:lnTo>
                    <a:pt x="966136" y="1489746"/>
                  </a:lnTo>
                  <a:cubicBezTo>
                    <a:pt x="966136" y="1580683"/>
                    <a:pt x="892417" y="1654402"/>
                    <a:pt x="801480" y="1654402"/>
                  </a:cubicBezTo>
                  <a:lnTo>
                    <a:pt x="164656" y="1654402"/>
                  </a:lnTo>
                  <a:cubicBezTo>
                    <a:pt x="120987" y="1654402"/>
                    <a:pt x="79106" y="1637054"/>
                    <a:pt x="48227" y="1606175"/>
                  </a:cubicBezTo>
                  <a:cubicBezTo>
                    <a:pt x="17348" y="1575296"/>
                    <a:pt x="0" y="1533415"/>
                    <a:pt x="0" y="1489746"/>
                  </a:cubicBezTo>
                  <a:lnTo>
                    <a:pt x="0" y="164656"/>
                  </a:lnTo>
                  <a:cubicBezTo>
                    <a:pt x="0" y="73719"/>
                    <a:pt x="73719" y="0"/>
                    <a:pt x="164656" y="0"/>
                  </a:cubicBezTo>
                  <a:close/>
                </a:path>
              </a:pathLst>
            </a:custGeom>
            <a:solidFill>
              <a:srgbClr val="FFF0B1"/>
            </a:solidFill>
          </p:spPr>
        </p:sp>
        <p:sp>
          <p:nvSpPr>
            <p:cNvPr id="7" name="TextBox 7"/>
            <p:cNvSpPr txBox="1"/>
            <p:nvPr/>
          </p:nvSpPr>
          <p:spPr>
            <a:xfrm>
              <a:off x="0" y="-38100"/>
              <a:ext cx="966136" cy="169250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622314" y="2168120"/>
            <a:ext cx="4294733" cy="7296235"/>
            <a:chOff x="0" y="0"/>
            <a:chExt cx="5726311" cy="9728313"/>
          </a:xfrm>
        </p:grpSpPr>
        <p:sp>
          <p:nvSpPr>
            <p:cNvPr id="9" name="TextBox 9"/>
            <p:cNvSpPr txBox="1"/>
            <p:nvPr/>
          </p:nvSpPr>
          <p:spPr>
            <a:xfrm>
              <a:off x="0" y="-66675"/>
              <a:ext cx="5726311" cy="1387474"/>
            </a:xfrm>
            <a:prstGeom prst="rect">
              <a:avLst/>
            </a:prstGeom>
          </p:spPr>
          <p:txBody>
            <a:bodyPr lIns="0" tIns="0" rIns="0" bIns="0" rtlCol="0" anchor="t">
              <a:spAutoFit/>
            </a:bodyPr>
            <a:lstStyle/>
            <a:p>
              <a:pPr algn="ctr">
                <a:lnSpc>
                  <a:spcPts val="4200"/>
                </a:lnSpc>
              </a:pPr>
              <a:r>
                <a:rPr lang="en-US" sz="3000" b="1">
                  <a:solidFill>
                    <a:srgbClr val="A62A2A"/>
                  </a:solidFill>
                  <a:latin typeface="Lato Bold"/>
                  <a:ea typeface="Lato Bold"/>
                  <a:cs typeface="Lato Bold"/>
                  <a:sym typeface="Lato Bold"/>
                </a:rPr>
                <a:t>Instruments You </a:t>
              </a:r>
            </a:p>
            <a:p>
              <a:pPr algn="ctr">
                <a:lnSpc>
                  <a:spcPts val="4200"/>
                </a:lnSpc>
              </a:pPr>
              <a:r>
                <a:rPr lang="en-US" sz="3000" b="1" u="sng">
                  <a:solidFill>
                    <a:srgbClr val="A62A2A"/>
                  </a:solidFill>
                  <a:latin typeface="Lato Bold"/>
                  <a:ea typeface="Lato Bold"/>
                  <a:cs typeface="Lato Bold"/>
                  <a:sym typeface="Lato Bold"/>
                </a:rPr>
                <a:t>   Might See/Hear:   </a:t>
              </a:r>
            </a:p>
          </p:txBody>
        </p:sp>
        <p:sp>
          <p:nvSpPr>
            <p:cNvPr id="10" name="TextBox 10"/>
            <p:cNvSpPr txBox="1"/>
            <p:nvPr/>
          </p:nvSpPr>
          <p:spPr>
            <a:xfrm>
              <a:off x="0" y="1698952"/>
              <a:ext cx="5726311" cy="8029361"/>
            </a:xfrm>
            <a:prstGeom prst="rect">
              <a:avLst/>
            </a:prstGeom>
          </p:spPr>
          <p:txBody>
            <a:bodyPr lIns="0" tIns="0" rIns="0" bIns="0" rtlCol="0" anchor="t">
              <a:spAutoFit/>
            </a:bodyPr>
            <a:lstStyle/>
            <a:p>
              <a:pPr algn="ctr">
                <a:lnSpc>
                  <a:spcPts val="3680"/>
                </a:lnSpc>
              </a:pPr>
              <a:r>
                <a:rPr lang="en-US" sz="2300" b="1">
                  <a:solidFill>
                    <a:srgbClr val="A62A2A"/>
                  </a:solidFill>
                  <a:latin typeface="Lato Bold"/>
                  <a:ea typeface="Lato Bold"/>
                  <a:cs typeface="Lato Bold"/>
                  <a:sym typeface="Lato Bold"/>
                </a:rPr>
                <a:t>Violin/Viola</a:t>
              </a:r>
            </a:p>
            <a:p>
              <a:pPr algn="ctr">
                <a:lnSpc>
                  <a:spcPts val="3680"/>
                </a:lnSpc>
              </a:pPr>
              <a:r>
                <a:rPr lang="en-US" sz="2300" b="1">
                  <a:solidFill>
                    <a:srgbClr val="A62A2A"/>
                  </a:solidFill>
                  <a:latin typeface="Lato Bold"/>
                  <a:ea typeface="Lato Bold"/>
                  <a:cs typeface="Lato Bold"/>
                  <a:sym typeface="Lato Bold"/>
                </a:rPr>
                <a:t>Cello/Bass</a:t>
              </a:r>
            </a:p>
            <a:p>
              <a:pPr algn="ctr">
                <a:lnSpc>
                  <a:spcPts val="3680"/>
                </a:lnSpc>
              </a:pPr>
              <a:r>
                <a:rPr lang="en-US" sz="2300" b="1">
                  <a:solidFill>
                    <a:srgbClr val="A62A2A"/>
                  </a:solidFill>
                  <a:latin typeface="Lato Bold"/>
                  <a:ea typeface="Lato Bold"/>
                  <a:cs typeface="Lato Bold"/>
                  <a:sym typeface="Lato Bold"/>
                </a:rPr>
                <a:t>Flute</a:t>
              </a:r>
            </a:p>
            <a:p>
              <a:pPr algn="ctr">
                <a:lnSpc>
                  <a:spcPts val="3680"/>
                </a:lnSpc>
              </a:pPr>
              <a:r>
                <a:rPr lang="en-US" sz="2300" b="1">
                  <a:solidFill>
                    <a:srgbClr val="A62A2A"/>
                  </a:solidFill>
                  <a:latin typeface="Lato Bold"/>
                  <a:ea typeface="Lato Bold"/>
                  <a:cs typeface="Lato Bold"/>
                  <a:sym typeface="Lato Bold"/>
                </a:rPr>
                <a:t>Clarinet</a:t>
              </a:r>
            </a:p>
            <a:p>
              <a:pPr algn="ctr">
                <a:lnSpc>
                  <a:spcPts val="3680"/>
                </a:lnSpc>
              </a:pPr>
              <a:r>
                <a:rPr lang="en-US" sz="2300" b="1">
                  <a:solidFill>
                    <a:srgbClr val="A62A2A"/>
                  </a:solidFill>
                  <a:latin typeface="Lato Bold"/>
                  <a:ea typeface="Lato Bold"/>
                  <a:cs typeface="Lato Bold"/>
                  <a:sym typeface="Lato Bold"/>
                </a:rPr>
                <a:t>Oboe</a:t>
              </a:r>
            </a:p>
            <a:p>
              <a:pPr algn="ctr">
                <a:lnSpc>
                  <a:spcPts val="3680"/>
                </a:lnSpc>
              </a:pPr>
              <a:r>
                <a:rPr lang="en-US" sz="2300" b="1">
                  <a:solidFill>
                    <a:srgbClr val="A62A2A"/>
                  </a:solidFill>
                  <a:latin typeface="Lato Bold"/>
                  <a:ea typeface="Lato Bold"/>
                  <a:cs typeface="Lato Bold"/>
                  <a:sym typeface="Lato Bold"/>
                </a:rPr>
                <a:t>Trumpet</a:t>
              </a:r>
            </a:p>
            <a:p>
              <a:pPr algn="ctr">
                <a:lnSpc>
                  <a:spcPts val="3680"/>
                </a:lnSpc>
              </a:pPr>
              <a:r>
                <a:rPr lang="en-US" sz="2300" b="1">
                  <a:solidFill>
                    <a:srgbClr val="A62A2A"/>
                  </a:solidFill>
                  <a:latin typeface="Lato Bold"/>
                  <a:ea typeface="Lato Bold"/>
                  <a:cs typeface="Lato Bold"/>
                  <a:sym typeface="Lato Bold"/>
                </a:rPr>
                <a:t>French Horn</a:t>
              </a:r>
            </a:p>
            <a:p>
              <a:pPr algn="ctr">
                <a:lnSpc>
                  <a:spcPts val="3680"/>
                </a:lnSpc>
              </a:pPr>
              <a:r>
                <a:rPr lang="en-US" sz="2300" b="1">
                  <a:solidFill>
                    <a:srgbClr val="A62A2A"/>
                  </a:solidFill>
                  <a:latin typeface="Lato Bold"/>
                  <a:ea typeface="Lato Bold"/>
                  <a:cs typeface="Lato Bold"/>
                  <a:sym typeface="Lato Bold"/>
                </a:rPr>
                <a:t>Tuba</a:t>
              </a:r>
            </a:p>
            <a:p>
              <a:pPr algn="ctr">
                <a:lnSpc>
                  <a:spcPts val="3680"/>
                </a:lnSpc>
              </a:pPr>
              <a:r>
                <a:rPr lang="en-US" sz="2300" b="1">
                  <a:solidFill>
                    <a:srgbClr val="A62A2A"/>
                  </a:solidFill>
                  <a:latin typeface="Lato Bold"/>
                  <a:ea typeface="Lato Bold"/>
                  <a:cs typeface="Lato Bold"/>
                  <a:sym typeface="Lato Bold"/>
                </a:rPr>
                <a:t>Snare Drum</a:t>
              </a:r>
            </a:p>
            <a:p>
              <a:pPr algn="ctr">
                <a:lnSpc>
                  <a:spcPts val="3680"/>
                </a:lnSpc>
              </a:pPr>
              <a:r>
                <a:rPr lang="en-US" sz="2300" b="1">
                  <a:solidFill>
                    <a:srgbClr val="A62A2A"/>
                  </a:solidFill>
                  <a:latin typeface="Lato Bold"/>
                  <a:ea typeface="Lato Bold"/>
                  <a:cs typeface="Lato Bold"/>
                  <a:sym typeface="Lato Bold"/>
                </a:rPr>
                <a:t>Bass Drum</a:t>
              </a:r>
            </a:p>
            <a:p>
              <a:pPr algn="ctr">
                <a:lnSpc>
                  <a:spcPts val="3680"/>
                </a:lnSpc>
              </a:pPr>
              <a:r>
                <a:rPr lang="en-US" sz="2300" b="1">
                  <a:solidFill>
                    <a:srgbClr val="A62A2A"/>
                  </a:solidFill>
                  <a:latin typeface="Lato Bold"/>
                  <a:ea typeface="Lato Bold"/>
                  <a:cs typeface="Lato Bold"/>
                  <a:sym typeface="Lato Bold"/>
                </a:rPr>
                <a:t>Woodblock</a:t>
              </a:r>
            </a:p>
            <a:p>
              <a:pPr algn="ctr">
                <a:lnSpc>
                  <a:spcPts val="3680"/>
                </a:lnSpc>
              </a:pPr>
              <a:r>
                <a:rPr lang="en-US" sz="2300" b="1">
                  <a:solidFill>
                    <a:srgbClr val="A62A2A"/>
                  </a:solidFill>
                  <a:latin typeface="Lato Bold"/>
                  <a:ea typeface="Lato Bold"/>
                  <a:cs typeface="Lato Bold"/>
                  <a:sym typeface="Lato Bold"/>
                </a:rPr>
                <a:t>Cymbals</a:t>
              </a:r>
            </a:p>
            <a:p>
              <a:pPr algn="ctr">
                <a:lnSpc>
                  <a:spcPts val="3680"/>
                </a:lnSpc>
              </a:pPr>
              <a:r>
                <a:rPr lang="en-US" sz="2300" b="1">
                  <a:solidFill>
                    <a:srgbClr val="A62A2A"/>
                  </a:solidFill>
                  <a:latin typeface="Lato Bold"/>
                  <a:ea typeface="Lato Bold"/>
                  <a:cs typeface="Lato Bold"/>
                  <a:sym typeface="Lato Bold"/>
                </a:rPr>
                <a:t>Timpani</a:t>
              </a:r>
            </a:p>
          </p:txBody>
        </p:sp>
      </p:grpSp>
      <p:grpSp>
        <p:nvGrpSpPr>
          <p:cNvPr id="11" name="Group 11"/>
          <p:cNvGrpSpPr/>
          <p:nvPr/>
        </p:nvGrpSpPr>
        <p:grpSpPr>
          <a:xfrm>
            <a:off x="11503700" y="5816238"/>
            <a:ext cx="6377132" cy="4086329"/>
            <a:chOff x="0" y="0"/>
            <a:chExt cx="1310367" cy="839655"/>
          </a:xfrm>
        </p:grpSpPr>
        <p:sp>
          <p:nvSpPr>
            <p:cNvPr id="12" name="Freeform 12"/>
            <p:cNvSpPr/>
            <p:nvPr/>
          </p:nvSpPr>
          <p:spPr>
            <a:xfrm>
              <a:off x="0" y="0"/>
              <a:ext cx="1310367" cy="839655"/>
            </a:xfrm>
            <a:custGeom>
              <a:avLst/>
              <a:gdLst/>
              <a:ahLst/>
              <a:cxnLst/>
              <a:rect l="l" t="t" r="r" b="b"/>
              <a:pathLst>
                <a:path w="1310367" h="839655">
                  <a:moveTo>
                    <a:pt x="121401" y="0"/>
                  </a:moveTo>
                  <a:lnTo>
                    <a:pt x="1188966" y="0"/>
                  </a:lnTo>
                  <a:cubicBezTo>
                    <a:pt x="1256014" y="0"/>
                    <a:pt x="1310367" y="54353"/>
                    <a:pt x="1310367" y="121401"/>
                  </a:cubicBezTo>
                  <a:lnTo>
                    <a:pt x="1310367" y="718254"/>
                  </a:lnTo>
                  <a:cubicBezTo>
                    <a:pt x="1310367" y="785302"/>
                    <a:pt x="1256014" y="839655"/>
                    <a:pt x="1188966" y="839655"/>
                  </a:cubicBezTo>
                  <a:lnTo>
                    <a:pt x="121401" y="839655"/>
                  </a:lnTo>
                  <a:cubicBezTo>
                    <a:pt x="54353" y="839655"/>
                    <a:pt x="0" y="785302"/>
                    <a:pt x="0" y="718254"/>
                  </a:cubicBezTo>
                  <a:lnTo>
                    <a:pt x="0" y="121401"/>
                  </a:lnTo>
                  <a:cubicBezTo>
                    <a:pt x="0" y="54353"/>
                    <a:pt x="54353" y="0"/>
                    <a:pt x="121401" y="0"/>
                  </a:cubicBezTo>
                  <a:close/>
                </a:path>
              </a:pathLst>
            </a:custGeom>
            <a:solidFill>
              <a:srgbClr val="FFF0B1"/>
            </a:solidFill>
          </p:spPr>
        </p:sp>
        <p:sp>
          <p:nvSpPr>
            <p:cNvPr id="13" name="TextBox 13"/>
            <p:cNvSpPr txBox="1"/>
            <p:nvPr/>
          </p:nvSpPr>
          <p:spPr>
            <a:xfrm>
              <a:off x="0" y="-38100"/>
              <a:ext cx="1310367" cy="877755"/>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1681024" y="5993606"/>
            <a:ext cx="6094603" cy="3630787"/>
            <a:chOff x="0" y="0"/>
            <a:chExt cx="8126137" cy="4841049"/>
          </a:xfrm>
        </p:grpSpPr>
        <p:sp>
          <p:nvSpPr>
            <p:cNvPr id="15" name="TextBox 15"/>
            <p:cNvSpPr txBox="1"/>
            <p:nvPr/>
          </p:nvSpPr>
          <p:spPr>
            <a:xfrm>
              <a:off x="478976" y="-57150"/>
              <a:ext cx="7168184" cy="1140882"/>
            </a:xfrm>
            <a:prstGeom prst="rect">
              <a:avLst/>
            </a:prstGeom>
          </p:spPr>
          <p:txBody>
            <a:bodyPr lIns="0" tIns="0" rIns="0" bIns="0" rtlCol="0" anchor="t">
              <a:spAutoFit/>
            </a:bodyPr>
            <a:lstStyle/>
            <a:p>
              <a:pPr algn="ctr">
                <a:lnSpc>
                  <a:spcPts val="3500"/>
                </a:lnSpc>
              </a:pPr>
              <a:r>
                <a:rPr lang="en-US" sz="2500" b="1">
                  <a:solidFill>
                    <a:srgbClr val="A62A2A"/>
                  </a:solidFill>
                  <a:latin typeface="Lato Bold"/>
                  <a:ea typeface="Lato Bold"/>
                  <a:cs typeface="Lato Bold"/>
                  <a:sym typeface="Lato Bold"/>
                </a:rPr>
                <a:t>Things you might see </a:t>
              </a:r>
            </a:p>
            <a:p>
              <a:pPr algn="ctr">
                <a:lnSpc>
                  <a:spcPts val="3500"/>
                </a:lnSpc>
              </a:pPr>
              <a:r>
                <a:rPr lang="en-US" sz="2500" b="1" u="sng">
                  <a:solidFill>
                    <a:srgbClr val="A62A2A"/>
                  </a:solidFill>
                  <a:latin typeface="Lato Bold"/>
                  <a:ea typeface="Lato Bold"/>
                  <a:cs typeface="Lato Bold"/>
                  <a:sym typeface="Lato Bold"/>
                </a:rPr>
                <a:t>   during the concert:   </a:t>
              </a:r>
            </a:p>
          </p:txBody>
        </p:sp>
        <p:sp>
          <p:nvSpPr>
            <p:cNvPr id="16" name="TextBox 16"/>
            <p:cNvSpPr txBox="1"/>
            <p:nvPr/>
          </p:nvSpPr>
          <p:spPr>
            <a:xfrm>
              <a:off x="0" y="1167788"/>
              <a:ext cx="8126137" cy="3673261"/>
            </a:xfrm>
            <a:prstGeom prst="rect">
              <a:avLst/>
            </a:prstGeom>
          </p:spPr>
          <p:txBody>
            <a:bodyPr lIns="0" tIns="0" rIns="0" bIns="0" rtlCol="0" anchor="t">
              <a:spAutoFit/>
            </a:bodyPr>
            <a:lstStyle/>
            <a:p>
              <a:pPr algn="ctr">
                <a:lnSpc>
                  <a:spcPts val="3680"/>
                </a:lnSpc>
              </a:pPr>
              <a:r>
                <a:rPr lang="en-US" sz="2300">
                  <a:solidFill>
                    <a:srgbClr val="A62A2A"/>
                  </a:solidFill>
                  <a:latin typeface="Lato"/>
                  <a:ea typeface="Lato"/>
                  <a:cs typeface="Lato"/>
                  <a:sym typeface="Lato"/>
                </a:rPr>
                <a:t>“A” Tuning note</a:t>
              </a:r>
            </a:p>
            <a:p>
              <a:pPr algn="ctr">
                <a:lnSpc>
                  <a:spcPts val="3680"/>
                </a:lnSpc>
              </a:pPr>
              <a:r>
                <a:rPr lang="en-US" sz="2300">
                  <a:solidFill>
                    <a:srgbClr val="A62A2A"/>
                  </a:solidFill>
                  <a:latin typeface="Lato"/>
                  <a:ea typeface="Lato"/>
                  <a:cs typeface="Lato"/>
                  <a:sym typeface="Lato"/>
                </a:rPr>
                <a:t>The Concertmaster </a:t>
              </a:r>
            </a:p>
            <a:p>
              <a:pPr algn="ctr">
                <a:lnSpc>
                  <a:spcPts val="3680"/>
                </a:lnSpc>
              </a:pPr>
              <a:r>
                <a:rPr lang="en-US" sz="2300">
                  <a:solidFill>
                    <a:srgbClr val="A62A2A"/>
                  </a:solidFill>
                  <a:latin typeface="Lato"/>
                  <a:ea typeface="Lato"/>
                  <a:cs typeface="Lato"/>
                  <a:sym typeface="Lato"/>
                </a:rPr>
                <a:t>The Maestro taking a bow</a:t>
              </a:r>
            </a:p>
            <a:p>
              <a:pPr algn="ctr">
                <a:lnSpc>
                  <a:spcPts val="3680"/>
                </a:lnSpc>
              </a:pPr>
              <a:r>
                <a:rPr lang="en-US" sz="2300">
                  <a:solidFill>
                    <a:srgbClr val="A62A2A"/>
                  </a:solidFill>
                  <a:latin typeface="Lato"/>
                  <a:ea typeface="Lato"/>
                  <a:cs typeface="Lato"/>
                  <a:sym typeface="Lato"/>
                </a:rPr>
                <a:t>The whole orchestra standing</a:t>
              </a:r>
            </a:p>
            <a:p>
              <a:pPr algn="ctr">
                <a:lnSpc>
                  <a:spcPts val="3680"/>
                </a:lnSpc>
              </a:pPr>
              <a:r>
                <a:rPr lang="en-US" sz="2300">
                  <a:solidFill>
                    <a:srgbClr val="A62A2A"/>
                  </a:solidFill>
                  <a:latin typeface="Lato"/>
                  <a:ea typeface="Lato"/>
                  <a:cs typeface="Lato"/>
                  <a:sym typeface="Lato"/>
                </a:rPr>
                <a:t>Woodwind player swabbing their instrument</a:t>
              </a:r>
            </a:p>
            <a:p>
              <a:pPr algn="ctr">
                <a:lnSpc>
                  <a:spcPts val="3680"/>
                </a:lnSpc>
              </a:pPr>
              <a:r>
                <a:rPr lang="en-US" sz="2300">
                  <a:solidFill>
                    <a:srgbClr val="A62A2A"/>
                  </a:solidFill>
                  <a:latin typeface="Lato"/>
                  <a:ea typeface="Lato"/>
                  <a:cs typeface="Lato"/>
                  <a:sym typeface="Lato"/>
                </a:rPr>
                <a:t>Brass player emptying their spit valve</a:t>
              </a:r>
            </a:p>
          </p:txBody>
        </p:sp>
      </p:grpSp>
      <p:grpSp>
        <p:nvGrpSpPr>
          <p:cNvPr id="17" name="Group 17"/>
          <p:cNvGrpSpPr/>
          <p:nvPr/>
        </p:nvGrpSpPr>
        <p:grpSpPr>
          <a:xfrm>
            <a:off x="11539759" y="1851130"/>
            <a:ext cx="6377132" cy="3752997"/>
            <a:chOff x="0" y="0"/>
            <a:chExt cx="1310367" cy="771162"/>
          </a:xfrm>
        </p:grpSpPr>
        <p:sp>
          <p:nvSpPr>
            <p:cNvPr id="18" name="Freeform 18"/>
            <p:cNvSpPr/>
            <p:nvPr/>
          </p:nvSpPr>
          <p:spPr>
            <a:xfrm>
              <a:off x="0" y="0"/>
              <a:ext cx="1310367" cy="771162"/>
            </a:xfrm>
            <a:custGeom>
              <a:avLst/>
              <a:gdLst/>
              <a:ahLst/>
              <a:cxnLst/>
              <a:rect l="l" t="t" r="r" b="b"/>
              <a:pathLst>
                <a:path w="1310367" h="771162">
                  <a:moveTo>
                    <a:pt x="121401" y="0"/>
                  </a:moveTo>
                  <a:lnTo>
                    <a:pt x="1188966" y="0"/>
                  </a:lnTo>
                  <a:cubicBezTo>
                    <a:pt x="1256014" y="0"/>
                    <a:pt x="1310367" y="54353"/>
                    <a:pt x="1310367" y="121401"/>
                  </a:cubicBezTo>
                  <a:lnTo>
                    <a:pt x="1310367" y="649761"/>
                  </a:lnTo>
                  <a:cubicBezTo>
                    <a:pt x="1310367" y="716809"/>
                    <a:pt x="1256014" y="771162"/>
                    <a:pt x="1188966" y="771162"/>
                  </a:cubicBezTo>
                  <a:lnTo>
                    <a:pt x="121401" y="771162"/>
                  </a:lnTo>
                  <a:cubicBezTo>
                    <a:pt x="54353" y="771162"/>
                    <a:pt x="0" y="716809"/>
                    <a:pt x="0" y="649761"/>
                  </a:cubicBezTo>
                  <a:lnTo>
                    <a:pt x="0" y="121401"/>
                  </a:lnTo>
                  <a:cubicBezTo>
                    <a:pt x="0" y="54353"/>
                    <a:pt x="54353" y="0"/>
                    <a:pt x="121401" y="0"/>
                  </a:cubicBezTo>
                  <a:close/>
                </a:path>
              </a:pathLst>
            </a:custGeom>
            <a:solidFill>
              <a:srgbClr val="FFF0B1"/>
            </a:solidFill>
          </p:spPr>
        </p:sp>
        <p:sp>
          <p:nvSpPr>
            <p:cNvPr id="19" name="TextBox 19"/>
            <p:cNvSpPr txBox="1"/>
            <p:nvPr/>
          </p:nvSpPr>
          <p:spPr>
            <a:xfrm>
              <a:off x="0" y="-38100"/>
              <a:ext cx="1310367" cy="809262"/>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1660256" y="2009625"/>
            <a:ext cx="6136138" cy="3436007"/>
            <a:chOff x="0" y="0"/>
            <a:chExt cx="8181517" cy="4581343"/>
          </a:xfrm>
        </p:grpSpPr>
        <p:sp>
          <p:nvSpPr>
            <p:cNvPr id="21" name="TextBox 21"/>
            <p:cNvSpPr txBox="1"/>
            <p:nvPr/>
          </p:nvSpPr>
          <p:spPr>
            <a:xfrm>
              <a:off x="212292" y="-66675"/>
              <a:ext cx="7756933" cy="676274"/>
            </a:xfrm>
            <a:prstGeom prst="rect">
              <a:avLst/>
            </a:prstGeom>
          </p:spPr>
          <p:txBody>
            <a:bodyPr lIns="0" tIns="0" rIns="0" bIns="0" rtlCol="0" anchor="t">
              <a:spAutoFit/>
            </a:bodyPr>
            <a:lstStyle/>
            <a:p>
              <a:pPr algn="ctr">
                <a:lnSpc>
                  <a:spcPts val="4200"/>
                </a:lnSpc>
              </a:pPr>
              <a:r>
                <a:rPr lang="en-US" sz="3000" b="1" u="sng">
                  <a:solidFill>
                    <a:srgbClr val="A62A2A"/>
                  </a:solidFill>
                  <a:latin typeface="Lato Bold"/>
                  <a:ea typeface="Lato Bold"/>
                  <a:cs typeface="Lato Bold"/>
                  <a:sym typeface="Lato Bold"/>
                </a:rPr>
                <a:t>   Music You Might Hear:   </a:t>
              </a:r>
            </a:p>
          </p:txBody>
        </p:sp>
        <p:sp>
          <p:nvSpPr>
            <p:cNvPr id="22" name="TextBox 22"/>
            <p:cNvSpPr txBox="1"/>
            <p:nvPr/>
          </p:nvSpPr>
          <p:spPr>
            <a:xfrm>
              <a:off x="0" y="908081"/>
              <a:ext cx="8181517" cy="3673261"/>
            </a:xfrm>
            <a:prstGeom prst="rect">
              <a:avLst/>
            </a:prstGeom>
          </p:spPr>
          <p:txBody>
            <a:bodyPr lIns="0" tIns="0" rIns="0" bIns="0" rtlCol="0" anchor="t">
              <a:spAutoFit/>
            </a:bodyPr>
            <a:lstStyle/>
            <a:p>
              <a:pPr algn="ctr">
                <a:lnSpc>
                  <a:spcPts val="3680"/>
                </a:lnSpc>
              </a:pPr>
              <a:r>
                <a:rPr lang="en-US" sz="2300">
                  <a:solidFill>
                    <a:srgbClr val="A62A2A"/>
                  </a:solidFill>
                  <a:latin typeface="Lato"/>
                  <a:ea typeface="Lato"/>
                  <a:cs typeface="Lato"/>
                  <a:sym typeface="Lato"/>
                </a:rPr>
                <a:t>Music from a Movie</a:t>
              </a:r>
            </a:p>
            <a:p>
              <a:pPr algn="ctr">
                <a:lnSpc>
                  <a:spcPts val="3680"/>
                </a:lnSpc>
              </a:pPr>
              <a:r>
                <a:rPr lang="en-US" sz="2300">
                  <a:solidFill>
                    <a:srgbClr val="A62A2A"/>
                  </a:solidFill>
                  <a:latin typeface="Lato"/>
                  <a:ea typeface="Lato"/>
                  <a:cs typeface="Lato"/>
                  <a:sym typeface="Lato"/>
                </a:rPr>
                <a:t>Music you have heard before</a:t>
              </a:r>
            </a:p>
            <a:p>
              <a:pPr algn="ctr">
                <a:lnSpc>
                  <a:spcPts val="3680"/>
                </a:lnSpc>
              </a:pPr>
              <a:r>
                <a:rPr lang="en-US" sz="2300">
                  <a:solidFill>
                    <a:srgbClr val="A62A2A"/>
                  </a:solidFill>
                  <a:latin typeface="Lato"/>
                  <a:ea typeface="Lato"/>
                  <a:cs typeface="Lato"/>
                  <a:sym typeface="Lato"/>
                </a:rPr>
                <a:t>A song you can sing</a:t>
              </a:r>
            </a:p>
            <a:p>
              <a:pPr algn="ctr">
                <a:lnSpc>
                  <a:spcPts val="3680"/>
                </a:lnSpc>
              </a:pPr>
              <a:r>
                <a:rPr lang="en-US" sz="2300">
                  <a:solidFill>
                    <a:srgbClr val="A62A2A"/>
                  </a:solidFill>
                  <a:latin typeface="Lato"/>
                  <a:ea typeface="Lato"/>
                  <a:cs typeface="Lato"/>
                  <a:sym typeface="Lato"/>
                </a:rPr>
                <a:t>A Patriotic Tune</a:t>
              </a:r>
            </a:p>
            <a:p>
              <a:pPr algn="ctr">
                <a:lnSpc>
                  <a:spcPts val="3680"/>
                </a:lnSpc>
              </a:pPr>
              <a:r>
                <a:rPr lang="en-US" sz="2300">
                  <a:solidFill>
                    <a:srgbClr val="A62A2A"/>
                  </a:solidFill>
                  <a:latin typeface="Lato"/>
                  <a:ea typeface="Lato"/>
                  <a:cs typeface="Lato"/>
                  <a:sym typeface="Lato"/>
                </a:rPr>
                <a:t>Music you can dance to</a:t>
              </a:r>
            </a:p>
            <a:p>
              <a:pPr algn="ctr">
                <a:lnSpc>
                  <a:spcPts val="3680"/>
                </a:lnSpc>
              </a:pPr>
              <a:r>
                <a:rPr lang="en-US" sz="2300">
                  <a:solidFill>
                    <a:srgbClr val="A62A2A"/>
                  </a:solidFill>
                  <a:latin typeface="Lato"/>
                  <a:ea typeface="Lato"/>
                  <a:cs typeface="Lato"/>
                  <a:sym typeface="Lato"/>
                </a:rPr>
                <a:t>A March</a:t>
              </a:r>
            </a:p>
          </p:txBody>
        </p:sp>
      </p:grpSp>
      <p:grpSp>
        <p:nvGrpSpPr>
          <p:cNvPr id="23" name="Group 23"/>
          <p:cNvGrpSpPr/>
          <p:nvPr/>
        </p:nvGrpSpPr>
        <p:grpSpPr>
          <a:xfrm>
            <a:off x="5666161" y="1851130"/>
            <a:ext cx="5643339" cy="8051436"/>
            <a:chOff x="0" y="0"/>
            <a:chExt cx="1159588" cy="1654402"/>
          </a:xfrm>
        </p:grpSpPr>
        <p:sp>
          <p:nvSpPr>
            <p:cNvPr id="24" name="Freeform 24"/>
            <p:cNvSpPr/>
            <p:nvPr/>
          </p:nvSpPr>
          <p:spPr>
            <a:xfrm>
              <a:off x="0" y="0"/>
              <a:ext cx="1159588" cy="1654402"/>
            </a:xfrm>
            <a:custGeom>
              <a:avLst/>
              <a:gdLst/>
              <a:ahLst/>
              <a:cxnLst/>
              <a:rect l="l" t="t" r="r" b="b"/>
              <a:pathLst>
                <a:path w="1159588" h="1654402">
                  <a:moveTo>
                    <a:pt x="137187" y="0"/>
                  </a:moveTo>
                  <a:lnTo>
                    <a:pt x="1022401" y="0"/>
                  </a:lnTo>
                  <a:cubicBezTo>
                    <a:pt x="1098168" y="0"/>
                    <a:pt x="1159588" y="61421"/>
                    <a:pt x="1159588" y="137187"/>
                  </a:cubicBezTo>
                  <a:lnTo>
                    <a:pt x="1159588" y="1517215"/>
                  </a:lnTo>
                  <a:cubicBezTo>
                    <a:pt x="1159588" y="1553599"/>
                    <a:pt x="1145135" y="1588493"/>
                    <a:pt x="1119407" y="1614221"/>
                  </a:cubicBezTo>
                  <a:cubicBezTo>
                    <a:pt x="1093680" y="1639948"/>
                    <a:pt x="1058786" y="1654402"/>
                    <a:pt x="1022401" y="1654402"/>
                  </a:cubicBezTo>
                  <a:lnTo>
                    <a:pt x="137187" y="1654402"/>
                  </a:lnTo>
                  <a:cubicBezTo>
                    <a:pt x="100803" y="1654402"/>
                    <a:pt x="65909" y="1639948"/>
                    <a:pt x="40181" y="1614221"/>
                  </a:cubicBezTo>
                  <a:cubicBezTo>
                    <a:pt x="14454" y="1588493"/>
                    <a:pt x="0" y="1553599"/>
                    <a:pt x="0" y="1517215"/>
                  </a:cubicBezTo>
                  <a:lnTo>
                    <a:pt x="0" y="137187"/>
                  </a:lnTo>
                  <a:cubicBezTo>
                    <a:pt x="0" y="100803"/>
                    <a:pt x="14454" y="65909"/>
                    <a:pt x="40181" y="40181"/>
                  </a:cubicBezTo>
                  <a:cubicBezTo>
                    <a:pt x="65909" y="14454"/>
                    <a:pt x="100803" y="0"/>
                    <a:pt x="137187" y="0"/>
                  </a:cubicBezTo>
                  <a:close/>
                </a:path>
              </a:pathLst>
            </a:custGeom>
            <a:solidFill>
              <a:srgbClr val="FFF0B1"/>
            </a:solidFill>
          </p:spPr>
        </p:sp>
        <p:sp>
          <p:nvSpPr>
            <p:cNvPr id="25" name="TextBox 25"/>
            <p:cNvSpPr txBox="1"/>
            <p:nvPr/>
          </p:nvSpPr>
          <p:spPr>
            <a:xfrm>
              <a:off x="0" y="-38100"/>
              <a:ext cx="1159588" cy="1692502"/>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6042794" y="2168120"/>
            <a:ext cx="4890075" cy="7199650"/>
            <a:chOff x="0" y="0"/>
            <a:chExt cx="6520100" cy="9599533"/>
          </a:xfrm>
        </p:grpSpPr>
        <p:sp>
          <p:nvSpPr>
            <p:cNvPr id="27" name="TextBox 27"/>
            <p:cNvSpPr txBox="1"/>
            <p:nvPr/>
          </p:nvSpPr>
          <p:spPr>
            <a:xfrm>
              <a:off x="169182" y="-66675"/>
              <a:ext cx="6181735" cy="1387474"/>
            </a:xfrm>
            <a:prstGeom prst="rect">
              <a:avLst/>
            </a:prstGeom>
          </p:spPr>
          <p:txBody>
            <a:bodyPr lIns="0" tIns="0" rIns="0" bIns="0" rtlCol="0" anchor="t">
              <a:spAutoFit/>
            </a:bodyPr>
            <a:lstStyle/>
            <a:p>
              <a:pPr algn="ctr">
                <a:lnSpc>
                  <a:spcPts val="4200"/>
                </a:lnSpc>
              </a:pPr>
              <a:r>
                <a:rPr lang="en-US" sz="3000" b="1">
                  <a:solidFill>
                    <a:srgbClr val="A62A2A"/>
                  </a:solidFill>
                  <a:latin typeface="Lato Bold"/>
                  <a:ea typeface="Lato Bold"/>
                  <a:cs typeface="Lato Bold"/>
                  <a:sym typeface="Lato Bold"/>
                </a:rPr>
                <a:t>Music</a:t>
              </a:r>
            </a:p>
            <a:p>
              <a:pPr algn="ctr">
                <a:lnSpc>
                  <a:spcPts val="4200"/>
                </a:lnSpc>
              </a:pPr>
              <a:r>
                <a:rPr lang="en-US" sz="3000" b="1" u="sng">
                  <a:solidFill>
                    <a:srgbClr val="A62A2A"/>
                  </a:solidFill>
                  <a:latin typeface="Lato Bold"/>
                  <a:ea typeface="Lato Bold"/>
                  <a:cs typeface="Lato Bold"/>
                  <a:sym typeface="Lato Bold"/>
                </a:rPr>
                <a:t>          Terms:          </a:t>
              </a:r>
            </a:p>
          </p:txBody>
        </p:sp>
        <p:sp>
          <p:nvSpPr>
            <p:cNvPr id="28" name="TextBox 28"/>
            <p:cNvSpPr txBox="1"/>
            <p:nvPr/>
          </p:nvSpPr>
          <p:spPr>
            <a:xfrm>
              <a:off x="0" y="1495456"/>
              <a:ext cx="6520100" cy="8104076"/>
            </a:xfrm>
            <a:prstGeom prst="rect">
              <a:avLst/>
            </a:prstGeom>
          </p:spPr>
          <p:txBody>
            <a:bodyPr lIns="0" tIns="0" rIns="0" bIns="0" rtlCol="0" anchor="t">
              <a:spAutoFit/>
            </a:bodyPr>
            <a:lstStyle/>
            <a:p>
              <a:pPr algn="ctr">
                <a:lnSpc>
                  <a:spcPts val="4945"/>
                </a:lnSpc>
              </a:pPr>
              <a:r>
                <a:rPr lang="en-US" sz="2300" b="1">
                  <a:solidFill>
                    <a:srgbClr val="A62A2A"/>
                  </a:solidFill>
                  <a:latin typeface="Lato Bold"/>
                  <a:ea typeface="Lato Bold"/>
                  <a:cs typeface="Lato Bold"/>
                  <a:sym typeface="Lato Bold"/>
                </a:rPr>
                <a:t>Forte</a:t>
              </a:r>
              <a:r>
                <a:rPr lang="en-US" sz="2300">
                  <a:solidFill>
                    <a:srgbClr val="A62A2A"/>
                  </a:solidFill>
                  <a:latin typeface="Lato"/>
                  <a:ea typeface="Lato"/>
                  <a:cs typeface="Lato"/>
                  <a:sym typeface="Lato"/>
                </a:rPr>
                <a:t> (loud music)</a:t>
              </a:r>
            </a:p>
            <a:p>
              <a:pPr algn="ctr">
                <a:lnSpc>
                  <a:spcPts val="4945"/>
                </a:lnSpc>
              </a:pPr>
              <a:r>
                <a:rPr lang="en-US" sz="2300" b="1">
                  <a:solidFill>
                    <a:srgbClr val="A62A2A"/>
                  </a:solidFill>
                  <a:latin typeface="Lato Bold"/>
                  <a:ea typeface="Lato Bold"/>
                  <a:cs typeface="Lato Bold"/>
                  <a:sym typeface="Lato Bold"/>
                </a:rPr>
                <a:t>Piano </a:t>
              </a:r>
              <a:r>
                <a:rPr lang="en-US" sz="2300">
                  <a:solidFill>
                    <a:srgbClr val="A62A2A"/>
                  </a:solidFill>
                  <a:latin typeface="Lato"/>
                  <a:ea typeface="Lato"/>
                  <a:cs typeface="Lato"/>
                  <a:sym typeface="Lato"/>
                </a:rPr>
                <a:t>(Soft music)</a:t>
              </a:r>
            </a:p>
            <a:p>
              <a:pPr algn="ctr">
                <a:lnSpc>
                  <a:spcPts val="4945"/>
                </a:lnSpc>
              </a:pPr>
              <a:r>
                <a:rPr lang="en-US" sz="2300" b="1">
                  <a:solidFill>
                    <a:srgbClr val="A62A2A"/>
                  </a:solidFill>
                  <a:latin typeface="Lato Bold"/>
                  <a:ea typeface="Lato Bold"/>
                  <a:cs typeface="Lato Bold"/>
                  <a:sym typeface="Lato Bold"/>
                </a:rPr>
                <a:t>Allegro </a:t>
              </a:r>
              <a:r>
                <a:rPr lang="en-US" sz="2300">
                  <a:solidFill>
                    <a:srgbClr val="A62A2A"/>
                  </a:solidFill>
                  <a:latin typeface="Lato"/>
                  <a:ea typeface="Lato"/>
                  <a:cs typeface="Lato"/>
                  <a:sym typeface="Lato"/>
                </a:rPr>
                <a:t>(fast music)</a:t>
              </a:r>
            </a:p>
            <a:p>
              <a:pPr algn="ctr">
                <a:lnSpc>
                  <a:spcPts val="4945"/>
                </a:lnSpc>
              </a:pPr>
              <a:r>
                <a:rPr lang="en-US" sz="2300" b="1">
                  <a:solidFill>
                    <a:srgbClr val="A62A2A"/>
                  </a:solidFill>
                  <a:latin typeface="Lato Bold"/>
                  <a:ea typeface="Lato Bold"/>
                  <a:cs typeface="Lato Bold"/>
                  <a:sym typeface="Lato Bold"/>
                </a:rPr>
                <a:t>Adagio </a:t>
              </a:r>
              <a:r>
                <a:rPr lang="en-US" sz="2300">
                  <a:solidFill>
                    <a:srgbClr val="A62A2A"/>
                  </a:solidFill>
                  <a:latin typeface="Lato"/>
                  <a:ea typeface="Lato"/>
                  <a:cs typeface="Lato"/>
                  <a:sym typeface="Lato"/>
                </a:rPr>
                <a:t>(slow music)</a:t>
              </a:r>
            </a:p>
            <a:p>
              <a:pPr algn="ctr">
                <a:lnSpc>
                  <a:spcPts val="4945"/>
                </a:lnSpc>
              </a:pPr>
              <a:r>
                <a:rPr lang="en-US" sz="2300" b="1">
                  <a:solidFill>
                    <a:srgbClr val="A62A2A"/>
                  </a:solidFill>
                  <a:latin typeface="Lato Bold"/>
                  <a:ea typeface="Lato Bold"/>
                  <a:cs typeface="Lato Bold"/>
                  <a:sym typeface="Lato Bold"/>
                </a:rPr>
                <a:t>Crescendo </a:t>
              </a:r>
              <a:r>
                <a:rPr lang="en-US" sz="2300">
                  <a:solidFill>
                    <a:srgbClr val="A62A2A"/>
                  </a:solidFill>
                  <a:latin typeface="Lato"/>
                  <a:ea typeface="Lato"/>
                  <a:cs typeface="Lato"/>
                  <a:sym typeface="Lato"/>
                </a:rPr>
                <a:t>(music getting louder)</a:t>
              </a:r>
            </a:p>
            <a:p>
              <a:pPr algn="ctr">
                <a:lnSpc>
                  <a:spcPts val="4945"/>
                </a:lnSpc>
              </a:pPr>
              <a:r>
                <a:rPr lang="en-US" sz="2300" b="1">
                  <a:solidFill>
                    <a:srgbClr val="A62A2A"/>
                  </a:solidFill>
                  <a:latin typeface="Lato Bold"/>
                  <a:ea typeface="Lato Bold"/>
                  <a:cs typeface="Lato Bold"/>
                  <a:sym typeface="Lato Bold"/>
                </a:rPr>
                <a:t>Decrescendo</a:t>
              </a:r>
              <a:r>
                <a:rPr lang="en-US" sz="2300">
                  <a:solidFill>
                    <a:srgbClr val="A62A2A"/>
                  </a:solidFill>
                  <a:latin typeface="Lato"/>
                  <a:ea typeface="Lato"/>
                  <a:cs typeface="Lato"/>
                  <a:sym typeface="Lato"/>
                </a:rPr>
                <a:t> (music getting softer)</a:t>
              </a:r>
            </a:p>
            <a:p>
              <a:pPr algn="ctr">
                <a:lnSpc>
                  <a:spcPts val="4945"/>
                </a:lnSpc>
              </a:pPr>
              <a:r>
                <a:rPr lang="en-US" sz="2300" b="1">
                  <a:solidFill>
                    <a:srgbClr val="A62A2A"/>
                  </a:solidFill>
                  <a:latin typeface="Lato Bold"/>
                  <a:ea typeface="Lato Bold"/>
                  <a:cs typeface="Lato Bold"/>
                  <a:sym typeface="Lato Bold"/>
                </a:rPr>
                <a:t>Staccato </a:t>
              </a:r>
              <a:r>
                <a:rPr lang="en-US" sz="2300">
                  <a:solidFill>
                    <a:srgbClr val="A62A2A"/>
                  </a:solidFill>
                  <a:latin typeface="Lato"/>
                  <a:ea typeface="Lato"/>
                  <a:cs typeface="Lato"/>
                  <a:sym typeface="Lato"/>
                </a:rPr>
                <a:t>(short, bouncy notes)</a:t>
              </a:r>
            </a:p>
            <a:p>
              <a:pPr algn="ctr">
                <a:lnSpc>
                  <a:spcPts val="4945"/>
                </a:lnSpc>
              </a:pPr>
              <a:r>
                <a:rPr lang="en-US" sz="2300" b="1">
                  <a:solidFill>
                    <a:srgbClr val="A62A2A"/>
                  </a:solidFill>
                  <a:latin typeface="Lato Bold"/>
                  <a:ea typeface="Lato Bold"/>
                  <a:cs typeface="Lato Bold"/>
                  <a:sym typeface="Lato Bold"/>
                </a:rPr>
                <a:t>Legato </a:t>
              </a:r>
              <a:r>
                <a:rPr lang="en-US" sz="2300">
                  <a:solidFill>
                    <a:srgbClr val="A62A2A"/>
                  </a:solidFill>
                  <a:latin typeface="Lato"/>
                  <a:ea typeface="Lato"/>
                  <a:cs typeface="Lato"/>
                  <a:sym typeface="Lato"/>
                </a:rPr>
                <a:t>(smooth, connected notes)</a:t>
              </a:r>
            </a:p>
            <a:p>
              <a:pPr algn="ctr">
                <a:lnSpc>
                  <a:spcPts val="4945"/>
                </a:lnSpc>
              </a:pPr>
              <a:r>
                <a:rPr lang="en-US" sz="2300" b="1">
                  <a:solidFill>
                    <a:srgbClr val="A62A2A"/>
                  </a:solidFill>
                  <a:latin typeface="Lato Bold"/>
                  <a:ea typeface="Lato Bold"/>
                  <a:cs typeface="Lato Bold"/>
                  <a:sym typeface="Lato Bold"/>
                </a:rPr>
                <a:t>Tutti </a:t>
              </a:r>
              <a:r>
                <a:rPr lang="en-US" sz="2300">
                  <a:solidFill>
                    <a:srgbClr val="A62A2A"/>
                  </a:solidFill>
                  <a:latin typeface="Lato"/>
                  <a:ea typeface="Lato"/>
                  <a:cs typeface="Lato"/>
                  <a:sym typeface="Lato"/>
                </a:rPr>
                <a:t>(the whole orchestra)</a:t>
              </a:r>
            </a:p>
            <a:p>
              <a:pPr algn="ctr">
                <a:lnSpc>
                  <a:spcPts val="4945"/>
                </a:lnSpc>
              </a:pPr>
              <a:r>
                <a:rPr lang="en-US" sz="2300" b="1">
                  <a:solidFill>
                    <a:srgbClr val="A62A2A"/>
                  </a:solidFill>
                  <a:latin typeface="Lato Bold"/>
                  <a:ea typeface="Lato Bold"/>
                  <a:cs typeface="Lato Bold"/>
                  <a:sym typeface="Lato Bold"/>
                </a:rPr>
                <a:t>Solo </a:t>
              </a:r>
              <a:r>
                <a:rPr lang="en-US" sz="2300">
                  <a:solidFill>
                    <a:srgbClr val="A62A2A"/>
                  </a:solidFill>
                  <a:latin typeface="Lato"/>
                  <a:ea typeface="Lato"/>
                  <a:cs typeface="Lato"/>
                  <a:sym typeface="Lato"/>
                </a:rPr>
                <a:t>(one instrument featured alone)</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804847" y="-2060282"/>
            <a:ext cx="10287000" cy="14407563"/>
          </a:xfrm>
          <a:custGeom>
            <a:avLst/>
            <a:gdLst/>
            <a:ahLst/>
            <a:cxnLst/>
            <a:rect l="l" t="t" r="r" b="b"/>
            <a:pathLst>
              <a:path w="10287000" h="14407563">
                <a:moveTo>
                  <a:pt x="0" y="0"/>
                </a:moveTo>
                <a:lnTo>
                  <a:pt x="10287000" y="0"/>
                </a:lnTo>
                <a:lnTo>
                  <a:pt x="10287000" y="14407564"/>
                </a:lnTo>
                <a:lnTo>
                  <a:pt x="0" y="14407564"/>
                </a:lnTo>
                <a:lnTo>
                  <a:pt x="0" y="0"/>
                </a:lnTo>
                <a:close/>
              </a:path>
            </a:pathLst>
          </a:custGeom>
          <a:blipFill>
            <a:blip r:embed="rId2"/>
            <a:stretch>
              <a:fillRect/>
            </a:stretch>
          </a:blipFill>
        </p:spPr>
      </p:sp>
      <p:sp>
        <p:nvSpPr>
          <p:cNvPr id="3" name="Freeform 3"/>
          <p:cNvSpPr/>
          <p:nvPr/>
        </p:nvSpPr>
        <p:spPr>
          <a:xfrm rot="5400000">
            <a:off x="4918411" y="4382289"/>
            <a:ext cx="1722699" cy="1705472"/>
          </a:xfrm>
          <a:custGeom>
            <a:avLst/>
            <a:gdLst/>
            <a:ahLst/>
            <a:cxnLst/>
            <a:rect l="l" t="t" r="r" b="b"/>
            <a:pathLst>
              <a:path w="1722699" h="1705472">
                <a:moveTo>
                  <a:pt x="0" y="0"/>
                </a:moveTo>
                <a:lnTo>
                  <a:pt x="1722699" y="0"/>
                </a:lnTo>
                <a:lnTo>
                  <a:pt x="1722699" y="1705472"/>
                </a:lnTo>
                <a:lnTo>
                  <a:pt x="0" y="1705472"/>
                </a:lnTo>
                <a:lnTo>
                  <a:pt x="0" y="0"/>
                </a:lnTo>
                <a:close/>
              </a:path>
            </a:pathLst>
          </a:custGeom>
          <a:blipFill>
            <a:blip r:embed="rId3">
              <a:alphaModFix amt="49000"/>
            </a:blip>
            <a:stretch>
              <a:fillRect/>
            </a:stretch>
          </a:blipFill>
        </p:spPr>
      </p:sp>
      <p:sp>
        <p:nvSpPr>
          <p:cNvPr id="4" name="TextBox 4"/>
          <p:cNvSpPr txBox="1"/>
          <p:nvPr/>
        </p:nvSpPr>
        <p:spPr>
          <a:xfrm rot="5400000">
            <a:off x="11375680" y="3858100"/>
            <a:ext cx="9222795" cy="2734945"/>
          </a:xfrm>
          <a:prstGeom prst="rect">
            <a:avLst/>
          </a:prstGeom>
        </p:spPr>
        <p:txBody>
          <a:bodyPr lIns="0" tIns="0" rIns="0" bIns="0" rtlCol="0" anchor="t">
            <a:spAutoFit/>
          </a:bodyPr>
          <a:lstStyle/>
          <a:p>
            <a:pPr algn="ctr">
              <a:lnSpc>
                <a:spcPts val="7279"/>
              </a:lnSpc>
            </a:pPr>
            <a:r>
              <a:rPr lang="en-US" sz="5199" b="1">
                <a:solidFill>
                  <a:srgbClr val="32535A"/>
                </a:solidFill>
                <a:latin typeface="Canva Sans Bold"/>
                <a:ea typeface="Canva Sans Bold"/>
                <a:cs typeface="Canva Sans Bold"/>
                <a:sym typeface="Canva Sans Bold"/>
              </a:rPr>
              <a:t>Use the provided Bingo Card with the Audio Links provided on page 17.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DEDE6"/>
        </a:solidFill>
        <a:effectLst/>
      </p:bgPr>
    </p:bg>
    <p:spTree>
      <p:nvGrpSpPr>
        <p:cNvPr id="1" name=""/>
        <p:cNvGrpSpPr/>
        <p:nvPr/>
      </p:nvGrpSpPr>
      <p:grpSpPr>
        <a:xfrm>
          <a:off x="0" y="0"/>
          <a:ext cx="0" cy="0"/>
          <a:chOff x="0" y="0"/>
          <a:chExt cx="0" cy="0"/>
        </a:xfrm>
      </p:grpSpPr>
      <p:sp>
        <p:nvSpPr>
          <p:cNvPr id="2" name="Freeform 2"/>
          <p:cNvSpPr/>
          <p:nvPr/>
        </p:nvSpPr>
        <p:spPr>
          <a:xfrm rot="1129602">
            <a:off x="-721592" y="2767625"/>
            <a:ext cx="2801029" cy="1722633"/>
          </a:xfrm>
          <a:custGeom>
            <a:avLst/>
            <a:gdLst/>
            <a:ahLst/>
            <a:cxnLst/>
            <a:rect l="l" t="t" r="r" b="b"/>
            <a:pathLst>
              <a:path w="2801029" h="1722633">
                <a:moveTo>
                  <a:pt x="0" y="0"/>
                </a:moveTo>
                <a:lnTo>
                  <a:pt x="2801029" y="0"/>
                </a:lnTo>
                <a:lnTo>
                  <a:pt x="2801029" y="1722633"/>
                </a:lnTo>
                <a:lnTo>
                  <a:pt x="0" y="17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1757823" y="-339136"/>
            <a:ext cx="6304788" cy="10965272"/>
            <a:chOff x="0" y="0"/>
            <a:chExt cx="3291840" cy="5725160"/>
          </a:xfrm>
        </p:grpSpPr>
        <p:sp>
          <p:nvSpPr>
            <p:cNvPr id="4" name="Freeform 4"/>
            <p:cNvSpPr/>
            <p:nvPr/>
          </p:nvSpPr>
          <p:spPr>
            <a:xfrm>
              <a:off x="38100" y="0"/>
              <a:ext cx="3252470" cy="1734820"/>
            </a:xfrm>
            <a:custGeom>
              <a:avLst/>
              <a:gdLst/>
              <a:ahLst/>
              <a:cxnLst/>
              <a:rect l="l" t="t" r="r" b="b"/>
              <a:pathLst>
                <a:path w="3252470" h="173482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4"/>
              <a:stretch>
                <a:fillRect t="-12494" b="-12494"/>
              </a:stretch>
            </a:blipFill>
          </p:spPr>
        </p:sp>
        <p:sp>
          <p:nvSpPr>
            <p:cNvPr id="5" name="Freeform 5"/>
            <p:cNvSpPr/>
            <p:nvPr/>
          </p:nvSpPr>
          <p:spPr>
            <a:xfrm>
              <a:off x="31750" y="2037080"/>
              <a:ext cx="3260090" cy="1697990"/>
            </a:xfrm>
            <a:custGeom>
              <a:avLst/>
              <a:gdLst/>
              <a:ahLst/>
              <a:cxnLst/>
              <a:rect l="l" t="t" r="r" b="b"/>
              <a:pathLst>
                <a:path w="3260090" h="16979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5"/>
              <a:stretch>
                <a:fillRect t="-70489" b="-70489"/>
              </a:stretch>
            </a:blipFill>
          </p:spPr>
        </p:sp>
        <p:sp>
          <p:nvSpPr>
            <p:cNvPr id="6" name="Freeform 6"/>
            <p:cNvSpPr/>
            <p:nvPr/>
          </p:nvSpPr>
          <p:spPr>
            <a:xfrm>
              <a:off x="-3810" y="3986530"/>
              <a:ext cx="3270250" cy="1742440"/>
            </a:xfrm>
            <a:custGeom>
              <a:avLst/>
              <a:gdLst/>
              <a:ahLst/>
              <a:cxnLst/>
              <a:rect l="l" t="t" r="r" b="b"/>
              <a:pathLst>
                <a:path w="3270250" h="174244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6"/>
              <a:stretch>
                <a:fillRect t="-13482" b="-13482"/>
              </a:stretch>
            </a:blipFill>
          </p:spPr>
        </p:sp>
      </p:grpSp>
      <p:sp>
        <p:nvSpPr>
          <p:cNvPr id="7" name="Freeform 7"/>
          <p:cNvSpPr/>
          <p:nvPr/>
        </p:nvSpPr>
        <p:spPr>
          <a:xfrm>
            <a:off x="13842490" y="5143500"/>
            <a:ext cx="5535843" cy="5796695"/>
          </a:xfrm>
          <a:custGeom>
            <a:avLst/>
            <a:gdLst/>
            <a:ahLst/>
            <a:cxnLst/>
            <a:rect l="l" t="t" r="r" b="b"/>
            <a:pathLst>
              <a:path w="5535843" h="5796695">
                <a:moveTo>
                  <a:pt x="0" y="0"/>
                </a:moveTo>
                <a:lnTo>
                  <a:pt x="5535843" y="0"/>
                </a:lnTo>
                <a:lnTo>
                  <a:pt x="5535843" y="5796695"/>
                </a:lnTo>
                <a:lnTo>
                  <a:pt x="0" y="5796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321836">
            <a:off x="-1739222" y="5078253"/>
            <a:ext cx="5535843" cy="5796695"/>
          </a:xfrm>
          <a:custGeom>
            <a:avLst/>
            <a:gdLst/>
            <a:ahLst/>
            <a:cxnLst/>
            <a:rect l="l" t="t" r="r" b="b"/>
            <a:pathLst>
              <a:path w="5535843" h="5796695">
                <a:moveTo>
                  <a:pt x="0" y="0"/>
                </a:moveTo>
                <a:lnTo>
                  <a:pt x="5535844" y="0"/>
                </a:lnTo>
                <a:lnTo>
                  <a:pt x="5535844" y="5796694"/>
                </a:lnTo>
                <a:lnTo>
                  <a:pt x="0" y="57966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9144000" y="1028700"/>
            <a:ext cx="1217042" cy="1243465"/>
          </a:xfrm>
          <a:custGeom>
            <a:avLst/>
            <a:gdLst/>
            <a:ahLst/>
            <a:cxnLst/>
            <a:rect l="l" t="t" r="r" b="b"/>
            <a:pathLst>
              <a:path w="1217042" h="1243465">
                <a:moveTo>
                  <a:pt x="0" y="0"/>
                </a:moveTo>
                <a:lnTo>
                  <a:pt x="1217042" y="0"/>
                </a:lnTo>
                <a:lnTo>
                  <a:pt x="1217042" y="1243465"/>
                </a:lnTo>
                <a:lnTo>
                  <a:pt x="0" y="12434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4083382" y="0"/>
            <a:ext cx="4204618" cy="2664677"/>
          </a:xfrm>
          <a:custGeom>
            <a:avLst/>
            <a:gdLst/>
            <a:ahLst/>
            <a:cxnLst/>
            <a:rect l="l" t="t" r="r" b="b"/>
            <a:pathLst>
              <a:path w="4204618" h="2664677">
                <a:moveTo>
                  <a:pt x="0" y="0"/>
                </a:moveTo>
                <a:lnTo>
                  <a:pt x="4204618" y="0"/>
                </a:lnTo>
                <a:lnTo>
                  <a:pt x="4204618" y="2664677"/>
                </a:lnTo>
                <a:lnTo>
                  <a:pt x="0" y="26646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TextBox 11"/>
          <p:cNvSpPr txBox="1"/>
          <p:nvPr/>
        </p:nvSpPr>
        <p:spPr>
          <a:xfrm>
            <a:off x="7468229" y="2237926"/>
            <a:ext cx="10347838" cy="1798955"/>
          </a:xfrm>
          <a:prstGeom prst="rect">
            <a:avLst/>
          </a:prstGeom>
        </p:spPr>
        <p:txBody>
          <a:bodyPr lIns="0" tIns="0" rIns="0" bIns="0" rtlCol="0" anchor="t">
            <a:spAutoFit/>
          </a:bodyPr>
          <a:lstStyle/>
          <a:p>
            <a:pPr algn="r">
              <a:lnSpc>
                <a:spcPts val="14410"/>
              </a:lnSpc>
            </a:pPr>
            <a:r>
              <a:rPr lang="en-US" sz="11000">
                <a:solidFill>
                  <a:srgbClr val="32535A"/>
                </a:solidFill>
                <a:latin typeface="Dynapuff"/>
                <a:ea typeface="Dynapuff"/>
                <a:cs typeface="Dynapuff"/>
                <a:sym typeface="Dynapuff"/>
              </a:rPr>
              <a:t>Lesson Three</a:t>
            </a:r>
          </a:p>
        </p:txBody>
      </p:sp>
      <p:sp>
        <p:nvSpPr>
          <p:cNvPr id="12" name="TextBox 12"/>
          <p:cNvSpPr txBox="1"/>
          <p:nvPr/>
        </p:nvSpPr>
        <p:spPr>
          <a:xfrm>
            <a:off x="9399584" y="4227380"/>
            <a:ext cx="7599657" cy="3640581"/>
          </a:xfrm>
          <a:prstGeom prst="rect">
            <a:avLst/>
          </a:prstGeom>
        </p:spPr>
        <p:txBody>
          <a:bodyPr lIns="0" tIns="0" rIns="0" bIns="0" rtlCol="0" anchor="t">
            <a:spAutoFit/>
          </a:bodyPr>
          <a:lstStyle/>
          <a:p>
            <a:pPr algn="ctr">
              <a:lnSpc>
                <a:spcPts val="7238"/>
              </a:lnSpc>
            </a:pPr>
            <a:r>
              <a:rPr lang="en-US" sz="5170">
                <a:solidFill>
                  <a:srgbClr val="32535A"/>
                </a:solidFill>
                <a:latin typeface="Caladea"/>
                <a:ea typeface="Caladea"/>
                <a:cs typeface="Caladea"/>
                <a:sym typeface="Caladea"/>
              </a:rPr>
              <a:t>Cut and paste the instruments of the orchestra and place them on the map. </a:t>
            </a:r>
          </a:p>
        </p:txBody>
      </p:sp>
      <p:grpSp>
        <p:nvGrpSpPr>
          <p:cNvPr id="13" name="Group 13"/>
          <p:cNvGrpSpPr/>
          <p:nvPr/>
        </p:nvGrpSpPr>
        <p:grpSpPr>
          <a:xfrm>
            <a:off x="17107450" y="9258300"/>
            <a:ext cx="831327" cy="837609"/>
            <a:chOff x="0" y="0"/>
            <a:chExt cx="1108436" cy="1116813"/>
          </a:xfrm>
        </p:grpSpPr>
        <p:sp>
          <p:nvSpPr>
            <p:cNvPr id="14" name="Freeform 14"/>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5"/>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23</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0B1"/>
        </a:solidFill>
        <a:effectLst/>
      </p:bgPr>
    </p:bg>
    <p:spTree>
      <p:nvGrpSpPr>
        <p:cNvPr id="1" name=""/>
        <p:cNvGrpSpPr/>
        <p:nvPr/>
      </p:nvGrpSpPr>
      <p:grpSpPr>
        <a:xfrm>
          <a:off x="0" y="0"/>
          <a:ext cx="0" cy="0"/>
          <a:chOff x="0" y="0"/>
          <a:chExt cx="0" cy="0"/>
        </a:xfrm>
      </p:grpSpPr>
      <p:sp>
        <p:nvSpPr>
          <p:cNvPr id="2" name="Freeform 2"/>
          <p:cNvSpPr/>
          <p:nvPr/>
        </p:nvSpPr>
        <p:spPr>
          <a:xfrm>
            <a:off x="3047526" y="3848007"/>
            <a:ext cx="6742452" cy="6097682"/>
          </a:xfrm>
          <a:custGeom>
            <a:avLst/>
            <a:gdLst/>
            <a:ahLst/>
            <a:cxnLst/>
            <a:rect l="l" t="t" r="r" b="b"/>
            <a:pathLst>
              <a:path w="6742452" h="6097682">
                <a:moveTo>
                  <a:pt x="0" y="0"/>
                </a:moveTo>
                <a:lnTo>
                  <a:pt x="6742451" y="0"/>
                </a:lnTo>
                <a:lnTo>
                  <a:pt x="6742451" y="6097681"/>
                </a:lnTo>
                <a:lnTo>
                  <a:pt x="0" y="6097681"/>
                </a:lnTo>
                <a:lnTo>
                  <a:pt x="0" y="0"/>
                </a:lnTo>
                <a:close/>
              </a:path>
            </a:pathLst>
          </a:custGeom>
          <a:blipFill>
            <a:blip r:embed="rId2"/>
            <a:stretch>
              <a:fillRect/>
            </a:stretch>
          </a:blipFill>
        </p:spPr>
      </p:sp>
      <p:sp>
        <p:nvSpPr>
          <p:cNvPr id="3" name="Freeform 3"/>
          <p:cNvSpPr/>
          <p:nvPr/>
        </p:nvSpPr>
        <p:spPr>
          <a:xfrm>
            <a:off x="9789977" y="3848007"/>
            <a:ext cx="5450497" cy="6097682"/>
          </a:xfrm>
          <a:custGeom>
            <a:avLst/>
            <a:gdLst/>
            <a:ahLst/>
            <a:cxnLst/>
            <a:rect l="l" t="t" r="r" b="b"/>
            <a:pathLst>
              <a:path w="5450497" h="6097682">
                <a:moveTo>
                  <a:pt x="0" y="0"/>
                </a:moveTo>
                <a:lnTo>
                  <a:pt x="5450497" y="0"/>
                </a:lnTo>
                <a:lnTo>
                  <a:pt x="5450497" y="6097681"/>
                </a:lnTo>
                <a:lnTo>
                  <a:pt x="0" y="6097681"/>
                </a:lnTo>
                <a:lnTo>
                  <a:pt x="0" y="0"/>
                </a:lnTo>
                <a:close/>
              </a:path>
            </a:pathLst>
          </a:custGeom>
          <a:blipFill>
            <a:blip r:embed="rId3"/>
            <a:stretch>
              <a:fillRect l="-3089" t="-40161" r="-23985" b="-6594"/>
            </a:stretch>
          </a:blipFill>
        </p:spPr>
      </p:sp>
      <p:sp>
        <p:nvSpPr>
          <p:cNvPr id="4" name="TextBox 4"/>
          <p:cNvSpPr txBox="1"/>
          <p:nvPr/>
        </p:nvSpPr>
        <p:spPr>
          <a:xfrm>
            <a:off x="543067" y="1452739"/>
            <a:ext cx="17466102" cy="3168104"/>
          </a:xfrm>
          <a:prstGeom prst="rect">
            <a:avLst/>
          </a:prstGeom>
        </p:spPr>
        <p:txBody>
          <a:bodyPr lIns="0" tIns="0" rIns="0" bIns="0" rtlCol="0" anchor="t">
            <a:spAutoFit/>
          </a:bodyPr>
          <a:lstStyle/>
          <a:p>
            <a:pPr algn="ctr">
              <a:lnSpc>
                <a:spcPts val="2830"/>
              </a:lnSpc>
            </a:pPr>
            <a:r>
              <a:rPr lang="en-US" sz="2021">
                <a:solidFill>
                  <a:srgbClr val="00277A"/>
                </a:solidFill>
                <a:latin typeface="Canva Sans"/>
                <a:ea typeface="Canva Sans"/>
                <a:cs typeface="Canva Sans"/>
                <a:sym typeface="Canva Sans"/>
              </a:rPr>
              <a:t>This seating chart shows how you might see the Knoxville Symphony Orchestra arranged when you come to the Young People’s Concert. </a:t>
            </a:r>
          </a:p>
          <a:p>
            <a:pPr algn="ctr">
              <a:lnSpc>
                <a:spcPts val="2830"/>
              </a:lnSpc>
            </a:pPr>
            <a:r>
              <a:rPr lang="en-US" sz="2021">
                <a:solidFill>
                  <a:srgbClr val="00277A"/>
                </a:solidFill>
                <a:latin typeface="Canva Sans"/>
                <a:ea typeface="Canva Sans"/>
                <a:cs typeface="Canva Sans"/>
                <a:sym typeface="Canva Sans"/>
              </a:rPr>
              <a:t>The players are seated in a semicircle facing the conductor.</a:t>
            </a:r>
          </a:p>
          <a:p>
            <a:pPr algn="ctr">
              <a:lnSpc>
                <a:spcPts val="2830"/>
              </a:lnSpc>
            </a:pPr>
            <a:endParaRPr lang="en-US" sz="2021">
              <a:solidFill>
                <a:srgbClr val="00277A"/>
              </a:solidFill>
              <a:latin typeface="Canva Sans"/>
              <a:ea typeface="Canva Sans"/>
              <a:cs typeface="Canva Sans"/>
              <a:sym typeface="Canva Sans"/>
            </a:endParaRPr>
          </a:p>
          <a:p>
            <a:pPr algn="ctr">
              <a:lnSpc>
                <a:spcPts val="2830"/>
              </a:lnSpc>
            </a:pPr>
            <a:r>
              <a:rPr lang="en-US" sz="2021">
                <a:solidFill>
                  <a:srgbClr val="00277A"/>
                </a:solidFill>
                <a:latin typeface="Canva Sans"/>
                <a:ea typeface="Canva Sans"/>
                <a:cs typeface="Canva Sans"/>
                <a:sym typeface="Canva Sans"/>
              </a:rPr>
              <a:t>Today’s symphony orchestra varies in size from one place to another but usually has about 100 players. The string section, about 60 musicians, is the largest section in the orchestra. The woodwind section usually has 12 or more players, and the brass section typically has 10. Finally, the percussion section varies greatly, depending on the number of percussion parts used in a musical work.</a:t>
            </a:r>
          </a:p>
          <a:p>
            <a:pPr algn="ctr">
              <a:lnSpc>
                <a:spcPts val="2830"/>
              </a:lnSpc>
            </a:pPr>
            <a:r>
              <a:rPr lang="en-US" sz="2021">
                <a:solidFill>
                  <a:srgbClr val="00277A"/>
                </a:solidFill>
                <a:latin typeface="Canva Sans"/>
                <a:ea typeface="Canva Sans"/>
                <a:cs typeface="Canva Sans"/>
                <a:sym typeface="Canva Sans"/>
              </a:rPr>
              <a:t> </a:t>
            </a:r>
          </a:p>
          <a:p>
            <a:pPr algn="ctr">
              <a:lnSpc>
                <a:spcPts val="2830"/>
              </a:lnSpc>
            </a:pPr>
            <a:r>
              <a:rPr lang="en-US" sz="2021">
                <a:solidFill>
                  <a:srgbClr val="00277A"/>
                </a:solidFill>
                <a:latin typeface="Canva Sans"/>
                <a:ea typeface="Canva Sans"/>
                <a:cs typeface="Canva Sans"/>
                <a:sym typeface="Canva Sans"/>
              </a:rPr>
              <a:t> </a:t>
            </a:r>
          </a:p>
          <a:p>
            <a:pPr algn="ctr">
              <a:lnSpc>
                <a:spcPts val="2830"/>
              </a:lnSpc>
            </a:pPr>
            <a:endParaRPr lang="en-US" sz="2021">
              <a:solidFill>
                <a:srgbClr val="00277A"/>
              </a:solidFill>
              <a:latin typeface="Canva Sans"/>
              <a:ea typeface="Canva Sans"/>
              <a:cs typeface="Canva Sans"/>
              <a:sym typeface="Canva Sans"/>
            </a:endParaRPr>
          </a:p>
        </p:txBody>
      </p:sp>
      <p:sp>
        <p:nvSpPr>
          <p:cNvPr id="5" name="TextBox 5"/>
          <p:cNvSpPr txBox="1"/>
          <p:nvPr/>
        </p:nvSpPr>
        <p:spPr>
          <a:xfrm>
            <a:off x="3486299" y="141605"/>
            <a:ext cx="11315402" cy="887095"/>
          </a:xfrm>
          <a:prstGeom prst="rect">
            <a:avLst/>
          </a:prstGeom>
        </p:spPr>
        <p:txBody>
          <a:bodyPr lIns="0" tIns="0" rIns="0" bIns="0" rtlCol="0" anchor="t">
            <a:spAutoFit/>
          </a:bodyPr>
          <a:lstStyle/>
          <a:p>
            <a:pPr algn="ctr">
              <a:lnSpc>
                <a:spcPts val="7279"/>
              </a:lnSpc>
            </a:pPr>
            <a:r>
              <a:rPr lang="en-US" sz="5199" b="1">
                <a:solidFill>
                  <a:srgbClr val="00277A"/>
                </a:solidFill>
                <a:latin typeface="Canva Sans Bold"/>
                <a:ea typeface="Canva Sans Bold"/>
                <a:cs typeface="Canva Sans Bold"/>
                <a:sym typeface="Canva Sans Bold"/>
              </a:rPr>
              <a:t>The Knoxville Symphony Orchestra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185" y="6484185"/>
            <a:ext cx="10519947" cy="3201723"/>
          </a:xfrm>
          <a:custGeom>
            <a:avLst/>
            <a:gdLst/>
            <a:ahLst/>
            <a:cxnLst/>
            <a:rect l="l" t="t" r="r" b="b"/>
            <a:pathLst>
              <a:path w="10519947" h="3201723">
                <a:moveTo>
                  <a:pt x="0" y="0"/>
                </a:moveTo>
                <a:lnTo>
                  <a:pt x="10519948" y="0"/>
                </a:lnTo>
                <a:lnTo>
                  <a:pt x="10519948" y="3201723"/>
                </a:lnTo>
                <a:lnTo>
                  <a:pt x="0" y="3201723"/>
                </a:lnTo>
                <a:lnTo>
                  <a:pt x="0" y="0"/>
                </a:lnTo>
                <a:close/>
              </a:path>
            </a:pathLst>
          </a:custGeom>
          <a:blipFill>
            <a:blip r:embed="rId2"/>
            <a:stretch>
              <a:fillRect/>
            </a:stretch>
          </a:blipFill>
        </p:spPr>
      </p:sp>
      <p:sp>
        <p:nvSpPr>
          <p:cNvPr id="3" name="Freeform 3"/>
          <p:cNvSpPr/>
          <p:nvPr/>
        </p:nvSpPr>
        <p:spPr>
          <a:xfrm>
            <a:off x="382185" y="4648949"/>
            <a:ext cx="5889339" cy="1455232"/>
          </a:xfrm>
          <a:custGeom>
            <a:avLst/>
            <a:gdLst/>
            <a:ahLst/>
            <a:cxnLst/>
            <a:rect l="l" t="t" r="r" b="b"/>
            <a:pathLst>
              <a:path w="5889339" h="1455232">
                <a:moveTo>
                  <a:pt x="0" y="0"/>
                </a:moveTo>
                <a:lnTo>
                  <a:pt x="5889339" y="0"/>
                </a:lnTo>
                <a:lnTo>
                  <a:pt x="5889339" y="1455232"/>
                </a:lnTo>
                <a:lnTo>
                  <a:pt x="0" y="1455232"/>
                </a:lnTo>
                <a:lnTo>
                  <a:pt x="0" y="0"/>
                </a:lnTo>
                <a:close/>
              </a:path>
            </a:pathLst>
          </a:custGeom>
          <a:blipFill>
            <a:blip r:embed="rId3"/>
            <a:stretch>
              <a:fillRect t="-149195" b="-155505"/>
            </a:stretch>
          </a:blipFill>
        </p:spPr>
      </p:sp>
      <p:sp>
        <p:nvSpPr>
          <p:cNvPr id="4" name="Freeform 4"/>
          <p:cNvSpPr/>
          <p:nvPr/>
        </p:nvSpPr>
        <p:spPr>
          <a:xfrm>
            <a:off x="6645566" y="5143500"/>
            <a:ext cx="2807437" cy="701859"/>
          </a:xfrm>
          <a:custGeom>
            <a:avLst/>
            <a:gdLst/>
            <a:ahLst/>
            <a:cxnLst/>
            <a:rect l="l" t="t" r="r" b="b"/>
            <a:pathLst>
              <a:path w="2807437" h="701859">
                <a:moveTo>
                  <a:pt x="0" y="0"/>
                </a:moveTo>
                <a:lnTo>
                  <a:pt x="2807436" y="0"/>
                </a:lnTo>
                <a:lnTo>
                  <a:pt x="2807436" y="701859"/>
                </a:lnTo>
                <a:lnTo>
                  <a:pt x="0" y="701859"/>
                </a:lnTo>
                <a:lnTo>
                  <a:pt x="0" y="0"/>
                </a:lnTo>
                <a:close/>
              </a:path>
            </a:pathLst>
          </a:custGeom>
          <a:blipFill>
            <a:blip r:embed="rId4"/>
            <a:stretch>
              <a:fillRect/>
            </a:stretch>
          </a:blipFill>
        </p:spPr>
      </p:sp>
      <p:sp>
        <p:nvSpPr>
          <p:cNvPr id="5" name="Freeform 5"/>
          <p:cNvSpPr/>
          <p:nvPr/>
        </p:nvSpPr>
        <p:spPr>
          <a:xfrm>
            <a:off x="382185" y="173320"/>
            <a:ext cx="11124133" cy="4360063"/>
          </a:xfrm>
          <a:custGeom>
            <a:avLst/>
            <a:gdLst/>
            <a:ahLst/>
            <a:cxnLst/>
            <a:rect l="l" t="t" r="r" b="b"/>
            <a:pathLst>
              <a:path w="11124133" h="4360063">
                <a:moveTo>
                  <a:pt x="0" y="0"/>
                </a:moveTo>
                <a:lnTo>
                  <a:pt x="11124133" y="0"/>
                </a:lnTo>
                <a:lnTo>
                  <a:pt x="11124133" y="4360063"/>
                </a:lnTo>
                <a:lnTo>
                  <a:pt x="0" y="4360063"/>
                </a:lnTo>
                <a:lnTo>
                  <a:pt x="0" y="0"/>
                </a:lnTo>
                <a:close/>
              </a:path>
            </a:pathLst>
          </a:custGeom>
          <a:blipFill>
            <a:blip r:embed="rId5"/>
            <a:stretch>
              <a:fillRect/>
            </a:stretch>
          </a:blipFill>
        </p:spPr>
      </p:sp>
      <p:sp>
        <p:nvSpPr>
          <p:cNvPr id="6" name="Freeform 6"/>
          <p:cNvSpPr/>
          <p:nvPr/>
        </p:nvSpPr>
        <p:spPr>
          <a:xfrm rot="5400000">
            <a:off x="9964578" y="2769335"/>
            <a:ext cx="8953982" cy="4748329"/>
          </a:xfrm>
          <a:custGeom>
            <a:avLst/>
            <a:gdLst/>
            <a:ahLst/>
            <a:cxnLst/>
            <a:rect l="l" t="t" r="r" b="b"/>
            <a:pathLst>
              <a:path w="8953982" h="4748329">
                <a:moveTo>
                  <a:pt x="0" y="0"/>
                </a:moveTo>
                <a:lnTo>
                  <a:pt x="8953982" y="0"/>
                </a:lnTo>
                <a:lnTo>
                  <a:pt x="8953982" y="4748330"/>
                </a:lnTo>
                <a:lnTo>
                  <a:pt x="0" y="4748330"/>
                </a:lnTo>
                <a:lnTo>
                  <a:pt x="0" y="0"/>
                </a:lnTo>
                <a:close/>
              </a:path>
            </a:pathLst>
          </a:custGeom>
          <a:blipFill>
            <a:blip r:embed="rId6"/>
            <a:stretch>
              <a:fillRect l="-24347"/>
            </a:stretch>
          </a:blipFill>
        </p:spPr>
      </p:sp>
      <p:grpSp>
        <p:nvGrpSpPr>
          <p:cNvPr id="7" name="Group 7"/>
          <p:cNvGrpSpPr/>
          <p:nvPr/>
        </p:nvGrpSpPr>
        <p:grpSpPr>
          <a:xfrm>
            <a:off x="498948" y="7596338"/>
            <a:ext cx="4681861" cy="634078"/>
            <a:chOff x="0" y="0"/>
            <a:chExt cx="1233083" cy="167000"/>
          </a:xfrm>
        </p:grpSpPr>
        <p:sp>
          <p:nvSpPr>
            <p:cNvPr id="8" name="Freeform 8"/>
            <p:cNvSpPr/>
            <p:nvPr/>
          </p:nvSpPr>
          <p:spPr>
            <a:xfrm>
              <a:off x="0" y="0"/>
              <a:ext cx="1233083" cy="167000"/>
            </a:xfrm>
            <a:custGeom>
              <a:avLst/>
              <a:gdLst/>
              <a:ahLst/>
              <a:cxnLst/>
              <a:rect l="l" t="t" r="r" b="b"/>
              <a:pathLst>
                <a:path w="1233083" h="167000">
                  <a:moveTo>
                    <a:pt x="0" y="0"/>
                  </a:moveTo>
                  <a:lnTo>
                    <a:pt x="1233083" y="0"/>
                  </a:lnTo>
                  <a:lnTo>
                    <a:pt x="1233083" y="167000"/>
                  </a:lnTo>
                  <a:lnTo>
                    <a:pt x="0" y="167000"/>
                  </a:lnTo>
                  <a:close/>
                </a:path>
              </a:pathLst>
            </a:custGeom>
            <a:solidFill>
              <a:srgbClr val="FFFFFF"/>
            </a:solidFill>
          </p:spPr>
        </p:sp>
        <p:sp>
          <p:nvSpPr>
            <p:cNvPr id="9" name="TextBox 9"/>
            <p:cNvSpPr txBox="1"/>
            <p:nvPr/>
          </p:nvSpPr>
          <p:spPr>
            <a:xfrm>
              <a:off x="0" y="-38100"/>
              <a:ext cx="1233083" cy="2051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rot="5400000">
            <a:off x="2527205" y="5592019"/>
            <a:ext cx="586202" cy="4642716"/>
          </a:xfrm>
          <a:custGeom>
            <a:avLst/>
            <a:gdLst/>
            <a:ahLst/>
            <a:cxnLst/>
            <a:rect l="l" t="t" r="r" b="b"/>
            <a:pathLst>
              <a:path w="586202" h="4642716">
                <a:moveTo>
                  <a:pt x="0" y="0"/>
                </a:moveTo>
                <a:lnTo>
                  <a:pt x="586202" y="0"/>
                </a:lnTo>
                <a:lnTo>
                  <a:pt x="586202" y="4642716"/>
                </a:lnTo>
                <a:lnTo>
                  <a:pt x="0" y="4642716"/>
                </a:lnTo>
                <a:lnTo>
                  <a:pt x="0" y="0"/>
                </a:lnTo>
                <a:close/>
              </a:path>
            </a:pathLst>
          </a:custGeom>
          <a:blipFill>
            <a:blip r:embed="rId7"/>
            <a:stretch>
              <a:fillRect l="-226514" t="-4710" r="-236983" b="-2079"/>
            </a:stretch>
          </a:blipFill>
        </p:spPr>
      </p:sp>
      <p:grpSp>
        <p:nvGrpSpPr>
          <p:cNvPr id="11" name="Group 11"/>
          <p:cNvGrpSpPr/>
          <p:nvPr/>
        </p:nvGrpSpPr>
        <p:grpSpPr>
          <a:xfrm>
            <a:off x="479376" y="8941261"/>
            <a:ext cx="4681861" cy="634078"/>
            <a:chOff x="0" y="0"/>
            <a:chExt cx="1233083" cy="167000"/>
          </a:xfrm>
        </p:grpSpPr>
        <p:sp>
          <p:nvSpPr>
            <p:cNvPr id="12" name="Freeform 12"/>
            <p:cNvSpPr/>
            <p:nvPr/>
          </p:nvSpPr>
          <p:spPr>
            <a:xfrm>
              <a:off x="0" y="0"/>
              <a:ext cx="1233083" cy="167000"/>
            </a:xfrm>
            <a:custGeom>
              <a:avLst/>
              <a:gdLst/>
              <a:ahLst/>
              <a:cxnLst/>
              <a:rect l="l" t="t" r="r" b="b"/>
              <a:pathLst>
                <a:path w="1233083" h="167000">
                  <a:moveTo>
                    <a:pt x="0" y="0"/>
                  </a:moveTo>
                  <a:lnTo>
                    <a:pt x="1233083" y="0"/>
                  </a:lnTo>
                  <a:lnTo>
                    <a:pt x="1233083" y="167000"/>
                  </a:lnTo>
                  <a:lnTo>
                    <a:pt x="0" y="167000"/>
                  </a:lnTo>
                  <a:close/>
                </a:path>
              </a:pathLst>
            </a:custGeom>
            <a:solidFill>
              <a:srgbClr val="FFFFFF"/>
            </a:solidFill>
          </p:spPr>
        </p:sp>
        <p:sp>
          <p:nvSpPr>
            <p:cNvPr id="13" name="TextBox 13"/>
            <p:cNvSpPr txBox="1"/>
            <p:nvPr/>
          </p:nvSpPr>
          <p:spPr>
            <a:xfrm>
              <a:off x="0" y="-38100"/>
              <a:ext cx="1233083" cy="205100"/>
            </a:xfrm>
            <a:prstGeom prst="rect">
              <a:avLst/>
            </a:prstGeom>
          </p:spPr>
          <p:txBody>
            <a:bodyPr lIns="50800" tIns="50800" rIns="50800" bIns="50800" rtlCol="0" anchor="ctr"/>
            <a:lstStyle/>
            <a:p>
              <a:pPr algn="ctr">
                <a:lnSpc>
                  <a:spcPts val="2660"/>
                </a:lnSpc>
              </a:pPr>
              <a:endParaRPr/>
            </a:p>
          </p:txBody>
        </p:sp>
      </p:grpSp>
      <p:sp>
        <p:nvSpPr>
          <p:cNvPr id="14" name="Freeform 14"/>
          <p:cNvSpPr/>
          <p:nvPr/>
        </p:nvSpPr>
        <p:spPr>
          <a:xfrm rot="5400000">
            <a:off x="2507633" y="6936942"/>
            <a:ext cx="586202" cy="4642716"/>
          </a:xfrm>
          <a:custGeom>
            <a:avLst/>
            <a:gdLst/>
            <a:ahLst/>
            <a:cxnLst/>
            <a:rect l="l" t="t" r="r" b="b"/>
            <a:pathLst>
              <a:path w="586202" h="4642716">
                <a:moveTo>
                  <a:pt x="0" y="0"/>
                </a:moveTo>
                <a:lnTo>
                  <a:pt x="586202" y="0"/>
                </a:lnTo>
                <a:lnTo>
                  <a:pt x="586202" y="4642716"/>
                </a:lnTo>
                <a:lnTo>
                  <a:pt x="0" y="4642716"/>
                </a:lnTo>
                <a:lnTo>
                  <a:pt x="0" y="0"/>
                </a:lnTo>
                <a:close/>
              </a:path>
            </a:pathLst>
          </a:custGeom>
          <a:blipFill>
            <a:blip r:embed="rId7"/>
            <a:stretch>
              <a:fillRect l="-226514" t="-4710" r="-236983" b="-2079"/>
            </a:stretch>
          </a:blipFill>
        </p:spPr>
      </p:sp>
      <p:sp>
        <p:nvSpPr>
          <p:cNvPr id="15" name="Freeform 15"/>
          <p:cNvSpPr/>
          <p:nvPr/>
        </p:nvSpPr>
        <p:spPr>
          <a:xfrm rot="5400000">
            <a:off x="8153337" y="5634000"/>
            <a:ext cx="620200" cy="4618051"/>
          </a:xfrm>
          <a:custGeom>
            <a:avLst/>
            <a:gdLst/>
            <a:ahLst/>
            <a:cxnLst/>
            <a:rect l="l" t="t" r="r" b="b"/>
            <a:pathLst>
              <a:path w="620200" h="4618051">
                <a:moveTo>
                  <a:pt x="0" y="0"/>
                </a:moveTo>
                <a:lnTo>
                  <a:pt x="620200" y="0"/>
                </a:lnTo>
                <a:lnTo>
                  <a:pt x="620200" y="4618050"/>
                </a:lnTo>
                <a:lnTo>
                  <a:pt x="0" y="4618050"/>
                </a:lnTo>
                <a:lnTo>
                  <a:pt x="0" y="0"/>
                </a:lnTo>
                <a:close/>
              </a:path>
            </a:pathLst>
          </a:custGeom>
          <a:blipFill>
            <a:blip r:embed="rId8"/>
            <a:stretch>
              <a:fillRect l="-403727" t="-17541" r="-405423" b="-4556"/>
            </a:stretch>
          </a:blipFill>
        </p:spPr>
      </p:sp>
      <p:sp>
        <p:nvSpPr>
          <p:cNvPr id="16" name="Freeform 16"/>
          <p:cNvSpPr/>
          <p:nvPr/>
        </p:nvSpPr>
        <p:spPr>
          <a:xfrm rot="5400000">
            <a:off x="8153337" y="7001366"/>
            <a:ext cx="620200" cy="4618051"/>
          </a:xfrm>
          <a:custGeom>
            <a:avLst/>
            <a:gdLst/>
            <a:ahLst/>
            <a:cxnLst/>
            <a:rect l="l" t="t" r="r" b="b"/>
            <a:pathLst>
              <a:path w="620200" h="4618051">
                <a:moveTo>
                  <a:pt x="0" y="0"/>
                </a:moveTo>
                <a:lnTo>
                  <a:pt x="620200" y="0"/>
                </a:lnTo>
                <a:lnTo>
                  <a:pt x="620200" y="4618050"/>
                </a:lnTo>
                <a:lnTo>
                  <a:pt x="0" y="4618050"/>
                </a:lnTo>
                <a:lnTo>
                  <a:pt x="0" y="0"/>
                </a:lnTo>
                <a:close/>
              </a:path>
            </a:pathLst>
          </a:custGeom>
          <a:blipFill>
            <a:blip r:embed="rId8"/>
            <a:stretch>
              <a:fillRect l="-403727" t="-17541" r="-405423" b="-4556"/>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8632" y="9420484"/>
            <a:ext cx="4995565"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Leave blank for cut outs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24229" y="4280270"/>
            <a:ext cx="9423200" cy="1551277"/>
          </a:xfrm>
          <a:custGeom>
            <a:avLst/>
            <a:gdLst/>
            <a:ahLst/>
            <a:cxnLst/>
            <a:rect l="l" t="t" r="r" b="b"/>
            <a:pathLst>
              <a:path w="9423200" h="1551277">
                <a:moveTo>
                  <a:pt x="0" y="0"/>
                </a:moveTo>
                <a:lnTo>
                  <a:pt x="9423200" y="0"/>
                </a:lnTo>
                <a:lnTo>
                  <a:pt x="9423200" y="1551277"/>
                </a:lnTo>
                <a:lnTo>
                  <a:pt x="0" y="1551277"/>
                </a:lnTo>
                <a:lnTo>
                  <a:pt x="0" y="0"/>
                </a:lnTo>
                <a:close/>
              </a:path>
            </a:pathLst>
          </a:custGeom>
          <a:blipFill>
            <a:blip r:embed="rId2"/>
            <a:stretch>
              <a:fillRect l="-18085"/>
            </a:stretch>
          </a:blipFill>
        </p:spPr>
      </p:sp>
      <p:sp>
        <p:nvSpPr>
          <p:cNvPr id="3" name="Freeform 3"/>
          <p:cNvSpPr/>
          <p:nvPr/>
        </p:nvSpPr>
        <p:spPr>
          <a:xfrm rot="5400000">
            <a:off x="566121" y="4280270"/>
            <a:ext cx="9423200" cy="1551277"/>
          </a:xfrm>
          <a:custGeom>
            <a:avLst/>
            <a:gdLst/>
            <a:ahLst/>
            <a:cxnLst/>
            <a:rect l="l" t="t" r="r" b="b"/>
            <a:pathLst>
              <a:path w="9423200" h="1551277">
                <a:moveTo>
                  <a:pt x="0" y="0"/>
                </a:moveTo>
                <a:lnTo>
                  <a:pt x="9423199" y="0"/>
                </a:lnTo>
                <a:lnTo>
                  <a:pt x="9423199" y="1551277"/>
                </a:lnTo>
                <a:lnTo>
                  <a:pt x="0" y="1551277"/>
                </a:lnTo>
                <a:lnTo>
                  <a:pt x="0" y="0"/>
                </a:lnTo>
                <a:close/>
              </a:path>
            </a:pathLst>
          </a:custGeom>
          <a:blipFill>
            <a:blip r:embed="rId2"/>
            <a:stretch>
              <a:fillRect l="-18085"/>
            </a:stretch>
          </a:blipFill>
        </p:spPr>
      </p:sp>
      <p:sp>
        <p:nvSpPr>
          <p:cNvPr id="4" name="Freeform 4"/>
          <p:cNvSpPr/>
          <p:nvPr/>
        </p:nvSpPr>
        <p:spPr>
          <a:xfrm rot="5400000">
            <a:off x="-3413656" y="4280270"/>
            <a:ext cx="9423200" cy="1551277"/>
          </a:xfrm>
          <a:custGeom>
            <a:avLst/>
            <a:gdLst/>
            <a:ahLst/>
            <a:cxnLst/>
            <a:rect l="l" t="t" r="r" b="b"/>
            <a:pathLst>
              <a:path w="9423200" h="1551277">
                <a:moveTo>
                  <a:pt x="0" y="0"/>
                </a:moveTo>
                <a:lnTo>
                  <a:pt x="9423200" y="0"/>
                </a:lnTo>
                <a:lnTo>
                  <a:pt x="9423200" y="1551277"/>
                </a:lnTo>
                <a:lnTo>
                  <a:pt x="0" y="1551277"/>
                </a:lnTo>
                <a:lnTo>
                  <a:pt x="0" y="0"/>
                </a:lnTo>
                <a:close/>
              </a:path>
            </a:pathLst>
          </a:custGeom>
          <a:blipFill>
            <a:blip r:embed="rId2"/>
            <a:stretch>
              <a:fillRect l="-18085"/>
            </a:stretch>
          </a:blipFill>
        </p:spPr>
      </p:sp>
      <p:sp>
        <p:nvSpPr>
          <p:cNvPr id="5" name="Freeform 5"/>
          <p:cNvSpPr/>
          <p:nvPr/>
        </p:nvSpPr>
        <p:spPr>
          <a:xfrm>
            <a:off x="9316616" y="4457864"/>
            <a:ext cx="8302322" cy="5534882"/>
          </a:xfrm>
          <a:custGeom>
            <a:avLst/>
            <a:gdLst/>
            <a:ahLst/>
            <a:cxnLst/>
            <a:rect l="l" t="t" r="r" b="b"/>
            <a:pathLst>
              <a:path w="8302322" h="5534882">
                <a:moveTo>
                  <a:pt x="0" y="0"/>
                </a:moveTo>
                <a:lnTo>
                  <a:pt x="8302322" y="0"/>
                </a:lnTo>
                <a:lnTo>
                  <a:pt x="8302322" y="5534882"/>
                </a:lnTo>
                <a:lnTo>
                  <a:pt x="0" y="5534882"/>
                </a:lnTo>
                <a:lnTo>
                  <a:pt x="0" y="0"/>
                </a:lnTo>
                <a:close/>
              </a:path>
            </a:pathLst>
          </a:custGeom>
          <a:blipFill>
            <a:blip r:embed="rId3"/>
            <a:stretch>
              <a:fillRect/>
            </a:stretch>
          </a:blipFill>
        </p:spPr>
      </p:sp>
      <p:sp>
        <p:nvSpPr>
          <p:cNvPr id="6" name="Freeform 6"/>
          <p:cNvSpPr/>
          <p:nvPr/>
        </p:nvSpPr>
        <p:spPr>
          <a:xfrm>
            <a:off x="6491509" y="571903"/>
            <a:ext cx="11127429" cy="1551277"/>
          </a:xfrm>
          <a:custGeom>
            <a:avLst/>
            <a:gdLst/>
            <a:ahLst/>
            <a:cxnLst/>
            <a:rect l="l" t="t" r="r" b="b"/>
            <a:pathLst>
              <a:path w="11127429" h="1551277">
                <a:moveTo>
                  <a:pt x="0" y="0"/>
                </a:moveTo>
                <a:lnTo>
                  <a:pt x="11127429" y="0"/>
                </a:lnTo>
                <a:lnTo>
                  <a:pt x="11127429" y="1551277"/>
                </a:lnTo>
                <a:lnTo>
                  <a:pt x="0" y="1551277"/>
                </a:lnTo>
                <a:lnTo>
                  <a:pt x="0" y="0"/>
                </a:lnTo>
                <a:close/>
              </a:path>
            </a:pathLst>
          </a:custGeom>
          <a:blipFill>
            <a:blip r:embed="rId2"/>
            <a:stretch>
              <a:fillRect/>
            </a:stretch>
          </a:blipFill>
        </p:spPr>
      </p:sp>
      <p:sp>
        <p:nvSpPr>
          <p:cNvPr id="7" name="Freeform 7"/>
          <p:cNvSpPr/>
          <p:nvPr/>
        </p:nvSpPr>
        <p:spPr>
          <a:xfrm>
            <a:off x="6491509" y="2516062"/>
            <a:ext cx="11127429" cy="1551277"/>
          </a:xfrm>
          <a:custGeom>
            <a:avLst/>
            <a:gdLst/>
            <a:ahLst/>
            <a:cxnLst/>
            <a:rect l="l" t="t" r="r" b="b"/>
            <a:pathLst>
              <a:path w="11127429" h="1551277">
                <a:moveTo>
                  <a:pt x="0" y="0"/>
                </a:moveTo>
                <a:lnTo>
                  <a:pt x="11127429" y="0"/>
                </a:lnTo>
                <a:lnTo>
                  <a:pt x="11127429" y="1551277"/>
                </a:lnTo>
                <a:lnTo>
                  <a:pt x="0" y="1551277"/>
                </a:lnTo>
                <a:lnTo>
                  <a:pt x="0" y="0"/>
                </a:lnTo>
                <a:close/>
              </a:path>
            </a:pathLst>
          </a:custGeom>
          <a:blipFill>
            <a:blip r:embed="rId2"/>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8632" y="9420484"/>
            <a:ext cx="4995565"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Leave blank for cut outs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6945" y="410327"/>
            <a:ext cx="11130723" cy="1236747"/>
          </a:xfrm>
          <a:custGeom>
            <a:avLst/>
            <a:gdLst/>
            <a:ahLst/>
            <a:cxnLst/>
            <a:rect l="l" t="t" r="r" b="b"/>
            <a:pathLst>
              <a:path w="11130723" h="1236747">
                <a:moveTo>
                  <a:pt x="0" y="0"/>
                </a:moveTo>
                <a:lnTo>
                  <a:pt x="11130723" y="0"/>
                </a:lnTo>
                <a:lnTo>
                  <a:pt x="11130723" y="1236746"/>
                </a:lnTo>
                <a:lnTo>
                  <a:pt x="0" y="1236746"/>
                </a:lnTo>
                <a:lnTo>
                  <a:pt x="0" y="0"/>
                </a:lnTo>
                <a:close/>
              </a:path>
            </a:pathLst>
          </a:custGeom>
          <a:blipFill>
            <a:blip r:embed="rId2"/>
            <a:stretch>
              <a:fillRect/>
            </a:stretch>
          </a:blipFill>
        </p:spPr>
      </p:sp>
      <p:sp>
        <p:nvSpPr>
          <p:cNvPr id="3" name="Freeform 3"/>
          <p:cNvSpPr/>
          <p:nvPr/>
        </p:nvSpPr>
        <p:spPr>
          <a:xfrm>
            <a:off x="3901986" y="2281512"/>
            <a:ext cx="3200199" cy="2203416"/>
          </a:xfrm>
          <a:custGeom>
            <a:avLst/>
            <a:gdLst/>
            <a:ahLst/>
            <a:cxnLst/>
            <a:rect l="l" t="t" r="r" b="b"/>
            <a:pathLst>
              <a:path w="3200199" h="2203416">
                <a:moveTo>
                  <a:pt x="0" y="0"/>
                </a:moveTo>
                <a:lnTo>
                  <a:pt x="3200199" y="0"/>
                </a:lnTo>
                <a:lnTo>
                  <a:pt x="3200199" y="2203416"/>
                </a:lnTo>
                <a:lnTo>
                  <a:pt x="0" y="2203416"/>
                </a:lnTo>
                <a:lnTo>
                  <a:pt x="0" y="0"/>
                </a:lnTo>
                <a:close/>
              </a:path>
            </a:pathLst>
          </a:custGeom>
          <a:blipFill>
            <a:blip r:embed="rId3"/>
            <a:stretch>
              <a:fillRect/>
            </a:stretch>
          </a:blipFill>
        </p:spPr>
      </p:sp>
      <p:sp>
        <p:nvSpPr>
          <p:cNvPr id="4" name="Freeform 4"/>
          <p:cNvSpPr/>
          <p:nvPr/>
        </p:nvSpPr>
        <p:spPr>
          <a:xfrm>
            <a:off x="356945" y="2213850"/>
            <a:ext cx="3298470" cy="2271078"/>
          </a:xfrm>
          <a:custGeom>
            <a:avLst/>
            <a:gdLst/>
            <a:ahLst/>
            <a:cxnLst/>
            <a:rect l="l" t="t" r="r" b="b"/>
            <a:pathLst>
              <a:path w="3298470" h="2271078">
                <a:moveTo>
                  <a:pt x="0" y="0"/>
                </a:moveTo>
                <a:lnTo>
                  <a:pt x="3298470" y="0"/>
                </a:lnTo>
                <a:lnTo>
                  <a:pt x="3298470" y="2271078"/>
                </a:lnTo>
                <a:lnTo>
                  <a:pt x="0" y="2271078"/>
                </a:lnTo>
                <a:lnTo>
                  <a:pt x="0" y="0"/>
                </a:lnTo>
                <a:close/>
              </a:path>
            </a:pathLst>
          </a:custGeom>
          <a:blipFill>
            <a:blip r:embed="rId3"/>
            <a:stretch>
              <a:fillRect/>
            </a:stretch>
          </a:blipFill>
        </p:spPr>
      </p:sp>
      <p:sp>
        <p:nvSpPr>
          <p:cNvPr id="5" name="Freeform 5"/>
          <p:cNvSpPr/>
          <p:nvPr/>
        </p:nvSpPr>
        <p:spPr>
          <a:xfrm>
            <a:off x="7543900" y="2281512"/>
            <a:ext cx="3200199" cy="2203416"/>
          </a:xfrm>
          <a:custGeom>
            <a:avLst/>
            <a:gdLst/>
            <a:ahLst/>
            <a:cxnLst/>
            <a:rect l="l" t="t" r="r" b="b"/>
            <a:pathLst>
              <a:path w="3200199" h="2203416">
                <a:moveTo>
                  <a:pt x="0" y="0"/>
                </a:moveTo>
                <a:lnTo>
                  <a:pt x="3200200" y="0"/>
                </a:lnTo>
                <a:lnTo>
                  <a:pt x="3200200" y="2203416"/>
                </a:lnTo>
                <a:lnTo>
                  <a:pt x="0" y="2203416"/>
                </a:lnTo>
                <a:lnTo>
                  <a:pt x="0" y="0"/>
                </a:lnTo>
                <a:close/>
              </a:path>
            </a:pathLst>
          </a:custGeom>
          <a:blipFill>
            <a:blip r:embed="rId3"/>
            <a:stretch>
              <a:fillRect/>
            </a:stretch>
          </a:blipFill>
        </p:spPr>
      </p:sp>
      <p:sp>
        <p:nvSpPr>
          <p:cNvPr id="6" name="Freeform 6"/>
          <p:cNvSpPr/>
          <p:nvPr/>
        </p:nvSpPr>
        <p:spPr>
          <a:xfrm>
            <a:off x="356945" y="4746625"/>
            <a:ext cx="2583367" cy="2583367"/>
          </a:xfrm>
          <a:custGeom>
            <a:avLst/>
            <a:gdLst/>
            <a:ahLst/>
            <a:cxnLst/>
            <a:rect l="l" t="t" r="r" b="b"/>
            <a:pathLst>
              <a:path w="2583367" h="2583367">
                <a:moveTo>
                  <a:pt x="0" y="0"/>
                </a:moveTo>
                <a:lnTo>
                  <a:pt x="2583367" y="0"/>
                </a:lnTo>
                <a:lnTo>
                  <a:pt x="2583367" y="2583367"/>
                </a:lnTo>
                <a:lnTo>
                  <a:pt x="0" y="2583367"/>
                </a:lnTo>
                <a:lnTo>
                  <a:pt x="0" y="0"/>
                </a:lnTo>
                <a:close/>
              </a:path>
            </a:pathLst>
          </a:custGeom>
          <a:blipFill>
            <a:blip r:embed="rId4"/>
            <a:stretch>
              <a:fillRect/>
            </a:stretch>
          </a:blipFill>
        </p:spPr>
      </p:sp>
      <p:sp>
        <p:nvSpPr>
          <p:cNvPr id="7" name="Freeform 7"/>
          <p:cNvSpPr/>
          <p:nvPr/>
        </p:nvSpPr>
        <p:spPr>
          <a:xfrm>
            <a:off x="3338939" y="7420052"/>
            <a:ext cx="2583367" cy="2583367"/>
          </a:xfrm>
          <a:custGeom>
            <a:avLst/>
            <a:gdLst/>
            <a:ahLst/>
            <a:cxnLst/>
            <a:rect l="l" t="t" r="r" b="b"/>
            <a:pathLst>
              <a:path w="2583367" h="2583367">
                <a:moveTo>
                  <a:pt x="0" y="0"/>
                </a:moveTo>
                <a:lnTo>
                  <a:pt x="2583367" y="0"/>
                </a:lnTo>
                <a:lnTo>
                  <a:pt x="2583367" y="2583367"/>
                </a:lnTo>
                <a:lnTo>
                  <a:pt x="0" y="2583367"/>
                </a:lnTo>
                <a:lnTo>
                  <a:pt x="0" y="0"/>
                </a:lnTo>
                <a:close/>
              </a:path>
            </a:pathLst>
          </a:custGeom>
          <a:blipFill>
            <a:blip r:embed="rId4"/>
            <a:stretch>
              <a:fillRect/>
            </a:stretch>
          </a:blipFill>
        </p:spPr>
      </p:sp>
      <p:sp>
        <p:nvSpPr>
          <p:cNvPr id="8" name="Freeform 8"/>
          <p:cNvSpPr/>
          <p:nvPr/>
        </p:nvSpPr>
        <p:spPr>
          <a:xfrm>
            <a:off x="356945" y="7420052"/>
            <a:ext cx="2583367" cy="2583367"/>
          </a:xfrm>
          <a:custGeom>
            <a:avLst/>
            <a:gdLst/>
            <a:ahLst/>
            <a:cxnLst/>
            <a:rect l="l" t="t" r="r" b="b"/>
            <a:pathLst>
              <a:path w="2583367" h="2583367">
                <a:moveTo>
                  <a:pt x="0" y="0"/>
                </a:moveTo>
                <a:lnTo>
                  <a:pt x="2583367" y="0"/>
                </a:lnTo>
                <a:lnTo>
                  <a:pt x="2583367" y="2583367"/>
                </a:lnTo>
                <a:lnTo>
                  <a:pt x="0" y="2583367"/>
                </a:lnTo>
                <a:lnTo>
                  <a:pt x="0" y="0"/>
                </a:lnTo>
                <a:close/>
              </a:path>
            </a:pathLst>
          </a:custGeom>
          <a:blipFill>
            <a:blip r:embed="rId4"/>
            <a:stretch>
              <a:fillRect/>
            </a:stretch>
          </a:blipFill>
        </p:spPr>
      </p:sp>
      <p:sp>
        <p:nvSpPr>
          <p:cNvPr id="9" name="Freeform 9"/>
          <p:cNvSpPr/>
          <p:nvPr/>
        </p:nvSpPr>
        <p:spPr>
          <a:xfrm>
            <a:off x="3338939" y="4746625"/>
            <a:ext cx="2583367" cy="2583367"/>
          </a:xfrm>
          <a:custGeom>
            <a:avLst/>
            <a:gdLst/>
            <a:ahLst/>
            <a:cxnLst/>
            <a:rect l="l" t="t" r="r" b="b"/>
            <a:pathLst>
              <a:path w="2583367" h="2583367">
                <a:moveTo>
                  <a:pt x="0" y="0"/>
                </a:moveTo>
                <a:lnTo>
                  <a:pt x="2583367" y="0"/>
                </a:lnTo>
                <a:lnTo>
                  <a:pt x="2583367" y="2583367"/>
                </a:lnTo>
                <a:lnTo>
                  <a:pt x="0" y="2583367"/>
                </a:lnTo>
                <a:lnTo>
                  <a:pt x="0" y="0"/>
                </a:lnTo>
                <a:close/>
              </a:path>
            </a:pathLst>
          </a:custGeom>
          <a:blipFill>
            <a:blip r:embed="rId4"/>
            <a:stretch>
              <a:fillRect/>
            </a:stretch>
          </a:blipFill>
        </p:spPr>
      </p:sp>
      <p:sp>
        <p:nvSpPr>
          <p:cNvPr id="10" name="Freeform 10"/>
          <p:cNvSpPr/>
          <p:nvPr/>
        </p:nvSpPr>
        <p:spPr>
          <a:xfrm rot="5400000">
            <a:off x="6398565" y="5657885"/>
            <a:ext cx="5256795" cy="3434274"/>
          </a:xfrm>
          <a:custGeom>
            <a:avLst/>
            <a:gdLst/>
            <a:ahLst/>
            <a:cxnLst/>
            <a:rect l="l" t="t" r="r" b="b"/>
            <a:pathLst>
              <a:path w="5256795" h="3434274">
                <a:moveTo>
                  <a:pt x="0" y="0"/>
                </a:moveTo>
                <a:lnTo>
                  <a:pt x="5256795" y="0"/>
                </a:lnTo>
                <a:lnTo>
                  <a:pt x="5256795" y="3434274"/>
                </a:lnTo>
                <a:lnTo>
                  <a:pt x="0" y="3434274"/>
                </a:lnTo>
                <a:lnTo>
                  <a:pt x="0" y="0"/>
                </a:lnTo>
                <a:close/>
              </a:path>
            </a:pathLst>
          </a:custGeom>
          <a:blipFill>
            <a:blip r:embed="rId5"/>
            <a:stretch>
              <a:fillRect/>
            </a:stretch>
          </a:blipFill>
        </p:spPr>
      </p:sp>
      <p:sp>
        <p:nvSpPr>
          <p:cNvPr id="11" name="Freeform 11"/>
          <p:cNvSpPr/>
          <p:nvPr/>
        </p:nvSpPr>
        <p:spPr>
          <a:xfrm rot="-5400000">
            <a:off x="10801838" y="3294044"/>
            <a:ext cx="7789569" cy="5629181"/>
          </a:xfrm>
          <a:custGeom>
            <a:avLst/>
            <a:gdLst/>
            <a:ahLst/>
            <a:cxnLst/>
            <a:rect l="l" t="t" r="r" b="b"/>
            <a:pathLst>
              <a:path w="7789569" h="5629181">
                <a:moveTo>
                  <a:pt x="0" y="0"/>
                </a:moveTo>
                <a:lnTo>
                  <a:pt x="7789569" y="0"/>
                </a:lnTo>
                <a:lnTo>
                  <a:pt x="7789569" y="5629181"/>
                </a:lnTo>
                <a:lnTo>
                  <a:pt x="0" y="5629181"/>
                </a:lnTo>
                <a:lnTo>
                  <a:pt x="0" y="0"/>
                </a:lnTo>
                <a:close/>
              </a:path>
            </a:pathLst>
          </a:custGeom>
          <a:blipFill>
            <a:blip r:embed="rId6"/>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sp>
        <p:nvSpPr>
          <p:cNvPr id="2" name="Freeform 2"/>
          <p:cNvSpPr/>
          <p:nvPr/>
        </p:nvSpPr>
        <p:spPr>
          <a:xfrm rot="-2375650">
            <a:off x="5178031" y="-2017216"/>
            <a:ext cx="15530810" cy="15996153"/>
          </a:xfrm>
          <a:custGeom>
            <a:avLst/>
            <a:gdLst/>
            <a:ahLst/>
            <a:cxnLst/>
            <a:rect l="l" t="t" r="r" b="b"/>
            <a:pathLst>
              <a:path w="15530810" h="15996153">
                <a:moveTo>
                  <a:pt x="0" y="0"/>
                </a:moveTo>
                <a:lnTo>
                  <a:pt x="15530810" y="0"/>
                </a:lnTo>
                <a:lnTo>
                  <a:pt x="15530810" y="15996153"/>
                </a:lnTo>
                <a:lnTo>
                  <a:pt x="0" y="15996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556684" y="2451053"/>
            <a:ext cx="1217042" cy="1243465"/>
          </a:xfrm>
          <a:custGeom>
            <a:avLst/>
            <a:gdLst/>
            <a:ahLst/>
            <a:cxnLst/>
            <a:rect l="l" t="t" r="r" b="b"/>
            <a:pathLst>
              <a:path w="1217042" h="1243465">
                <a:moveTo>
                  <a:pt x="0" y="0"/>
                </a:moveTo>
                <a:lnTo>
                  <a:pt x="1217041" y="0"/>
                </a:lnTo>
                <a:lnTo>
                  <a:pt x="1217041" y="1243466"/>
                </a:lnTo>
                <a:lnTo>
                  <a:pt x="0" y="1243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760227" y="194899"/>
            <a:ext cx="14220455" cy="1667253"/>
          </a:xfrm>
          <a:prstGeom prst="rect">
            <a:avLst/>
          </a:prstGeom>
        </p:spPr>
        <p:txBody>
          <a:bodyPr lIns="0" tIns="0" rIns="0" bIns="0" rtlCol="0" anchor="t">
            <a:spAutoFit/>
          </a:bodyPr>
          <a:lstStyle/>
          <a:p>
            <a:pPr algn="r">
              <a:lnSpc>
                <a:spcPts val="13362"/>
              </a:lnSpc>
            </a:pPr>
            <a:r>
              <a:rPr lang="en-US" sz="10200">
                <a:solidFill>
                  <a:srgbClr val="A62A2A"/>
                </a:solidFill>
                <a:latin typeface="Dynapuff"/>
                <a:ea typeface="Dynapuff"/>
                <a:cs typeface="Dynapuff"/>
                <a:sym typeface="Dynapuff"/>
              </a:rPr>
              <a:t>Meet Aram Demirjian</a:t>
            </a:r>
          </a:p>
        </p:txBody>
      </p:sp>
      <p:sp>
        <p:nvSpPr>
          <p:cNvPr id="5" name="Freeform 5"/>
          <p:cNvSpPr/>
          <p:nvPr/>
        </p:nvSpPr>
        <p:spPr>
          <a:xfrm rot="1471359">
            <a:off x="11975358" y="5899006"/>
            <a:ext cx="6416252" cy="6718588"/>
          </a:xfrm>
          <a:custGeom>
            <a:avLst/>
            <a:gdLst/>
            <a:ahLst/>
            <a:cxnLst/>
            <a:rect l="l" t="t" r="r" b="b"/>
            <a:pathLst>
              <a:path w="6416252" h="6718588">
                <a:moveTo>
                  <a:pt x="0" y="0"/>
                </a:moveTo>
                <a:lnTo>
                  <a:pt x="6416252" y="0"/>
                </a:lnTo>
                <a:lnTo>
                  <a:pt x="6416252" y="6718588"/>
                </a:lnTo>
                <a:lnTo>
                  <a:pt x="0" y="6718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541178">
            <a:off x="-705835" y="-1806878"/>
            <a:ext cx="6416252" cy="6718588"/>
          </a:xfrm>
          <a:custGeom>
            <a:avLst/>
            <a:gdLst/>
            <a:ahLst/>
            <a:cxnLst/>
            <a:rect l="l" t="t" r="r" b="b"/>
            <a:pathLst>
              <a:path w="6416252" h="6718588">
                <a:moveTo>
                  <a:pt x="0" y="0"/>
                </a:moveTo>
                <a:lnTo>
                  <a:pt x="6416252" y="0"/>
                </a:lnTo>
                <a:lnTo>
                  <a:pt x="6416252" y="6718589"/>
                </a:lnTo>
                <a:lnTo>
                  <a:pt x="0" y="67185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46225" y="2998714"/>
            <a:ext cx="6760844" cy="7288286"/>
          </a:xfrm>
          <a:custGeom>
            <a:avLst/>
            <a:gdLst/>
            <a:ahLst/>
            <a:cxnLst/>
            <a:rect l="l" t="t" r="r" b="b"/>
            <a:pathLst>
              <a:path w="6760844" h="7288286">
                <a:moveTo>
                  <a:pt x="0" y="0"/>
                </a:moveTo>
                <a:lnTo>
                  <a:pt x="6760844" y="0"/>
                </a:lnTo>
                <a:lnTo>
                  <a:pt x="6760844" y="7288286"/>
                </a:lnTo>
                <a:lnTo>
                  <a:pt x="0" y="7288286"/>
                </a:lnTo>
                <a:lnTo>
                  <a:pt x="0" y="0"/>
                </a:lnTo>
                <a:close/>
              </a:path>
            </a:pathLst>
          </a:custGeom>
          <a:blipFill>
            <a:blip r:embed="rId8"/>
            <a:stretch>
              <a:fillRect l="-3900" r="-3900"/>
            </a:stretch>
          </a:blipFill>
        </p:spPr>
      </p:sp>
      <p:sp>
        <p:nvSpPr>
          <p:cNvPr id="8" name="Freeform 8"/>
          <p:cNvSpPr/>
          <p:nvPr/>
        </p:nvSpPr>
        <p:spPr>
          <a:xfrm>
            <a:off x="8280241" y="9043535"/>
            <a:ext cx="1217042" cy="1243465"/>
          </a:xfrm>
          <a:custGeom>
            <a:avLst/>
            <a:gdLst/>
            <a:ahLst/>
            <a:cxnLst/>
            <a:rect l="l" t="t" r="r" b="b"/>
            <a:pathLst>
              <a:path w="1217042" h="1243465">
                <a:moveTo>
                  <a:pt x="0" y="0"/>
                </a:moveTo>
                <a:lnTo>
                  <a:pt x="1217041" y="0"/>
                </a:lnTo>
                <a:lnTo>
                  <a:pt x="1217041" y="1243465"/>
                </a:lnTo>
                <a:lnTo>
                  <a:pt x="0" y="1243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1056565">
            <a:off x="382847" y="403697"/>
            <a:ext cx="2767418" cy="2916910"/>
          </a:xfrm>
          <a:custGeom>
            <a:avLst/>
            <a:gdLst/>
            <a:ahLst/>
            <a:cxnLst/>
            <a:rect l="l" t="t" r="r" b="b"/>
            <a:pathLst>
              <a:path w="2767418" h="2916910">
                <a:moveTo>
                  <a:pt x="0" y="0"/>
                </a:moveTo>
                <a:lnTo>
                  <a:pt x="2767418" y="0"/>
                </a:lnTo>
                <a:lnTo>
                  <a:pt x="2767418" y="2916910"/>
                </a:lnTo>
                <a:lnTo>
                  <a:pt x="0" y="2916910"/>
                </a:lnTo>
                <a:lnTo>
                  <a:pt x="0" y="0"/>
                </a:lnTo>
                <a:close/>
              </a:path>
            </a:pathLst>
          </a:custGeom>
          <a:blipFill>
            <a:blip r:embed="rId9"/>
            <a:stretch>
              <a:fillRect/>
            </a:stretch>
          </a:blipFill>
        </p:spPr>
      </p:sp>
      <p:grpSp>
        <p:nvGrpSpPr>
          <p:cNvPr id="10" name="Group 10"/>
          <p:cNvGrpSpPr/>
          <p:nvPr/>
        </p:nvGrpSpPr>
        <p:grpSpPr>
          <a:xfrm>
            <a:off x="16863940" y="8911232"/>
            <a:ext cx="1116741" cy="1125180"/>
            <a:chOff x="0" y="0"/>
            <a:chExt cx="1488989" cy="1500240"/>
          </a:xfrm>
        </p:grpSpPr>
        <p:sp>
          <p:nvSpPr>
            <p:cNvPr id="11" name="Freeform 11"/>
            <p:cNvSpPr/>
            <p:nvPr/>
          </p:nvSpPr>
          <p:spPr>
            <a:xfrm>
              <a:off x="0" y="0"/>
              <a:ext cx="1488989" cy="1500240"/>
            </a:xfrm>
            <a:custGeom>
              <a:avLst/>
              <a:gdLst/>
              <a:ahLst/>
              <a:cxnLst/>
              <a:rect l="l" t="t" r="r" b="b"/>
              <a:pathLst>
                <a:path w="1488989" h="1500240">
                  <a:moveTo>
                    <a:pt x="0" y="0"/>
                  </a:moveTo>
                  <a:lnTo>
                    <a:pt x="1488989" y="0"/>
                  </a:lnTo>
                  <a:lnTo>
                    <a:pt x="1488989" y="1500240"/>
                  </a:lnTo>
                  <a:lnTo>
                    <a:pt x="0" y="1500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51772" y="387719"/>
              <a:ext cx="385444" cy="842900"/>
            </a:xfrm>
            <a:prstGeom prst="rect">
              <a:avLst/>
            </a:prstGeom>
          </p:spPr>
          <p:txBody>
            <a:bodyPr lIns="0" tIns="0" rIns="0" bIns="0" rtlCol="0" anchor="t">
              <a:spAutoFit/>
            </a:bodyPr>
            <a:lstStyle/>
            <a:p>
              <a:pPr algn="ctr">
                <a:lnSpc>
                  <a:spcPts val="5394"/>
                </a:lnSpc>
              </a:pPr>
              <a:r>
                <a:rPr lang="en-US" sz="3853" b="1">
                  <a:solidFill>
                    <a:srgbClr val="FFFFFF"/>
                  </a:solidFill>
                  <a:latin typeface="Canva Sans Bold"/>
                  <a:ea typeface="Canva Sans Bold"/>
                  <a:cs typeface="Canva Sans Bold"/>
                  <a:sym typeface="Canva Sans Bold"/>
                </a:rPr>
                <a:t>3</a:t>
              </a:r>
            </a:p>
          </p:txBody>
        </p:sp>
      </p:grpSp>
      <p:sp>
        <p:nvSpPr>
          <p:cNvPr id="13" name="TextBox 13"/>
          <p:cNvSpPr txBox="1"/>
          <p:nvPr/>
        </p:nvSpPr>
        <p:spPr>
          <a:xfrm>
            <a:off x="6484624" y="1795477"/>
            <a:ext cx="11232659" cy="8740661"/>
          </a:xfrm>
          <a:prstGeom prst="rect">
            <a:avLst/>
          </a:prstGeom>
        </p:spPr>
        <p:txBody>
          <a:bodyPr lIns="0" tIns="0" rIns="0" bIns="0" rtlCol="0" anchor="t">
            <a:spAutoFit/>
          </a:bodyPr>
          <a:lstStyle/>
          <a:p>
            <a:pPr algn="ctr">
              <a:lnSpc>
                <a:spcPts val="3856"/>
              </a:lnSpc>
            </a:pPr>
            <a:r>
              <a:rPr lang="en-US" sz="2754">
                <a:solidFill>
                  <a:srgbClr val="A62A2A"/>
                </a:solidFill>
                <a:latin typeface="Caladea"/>
                <a:ea typeface="Caladea"/>
                <a:cs typeface="Caladea"/>
                <a:sym typeface="Caladea"/>
              </a:rPr>
              <a:t>Aram Demirjian is the Music Director of the Knoxville Symphony Orchestra (KSO). He has been conducting the KSO for 10 years!  Aram has been praised for his “graceful, energetic direction” (</a:t>
            </a:r>
            <a:r>
              <a:rPr lang="en-US" sz="2754" i="1">
                <a:solidFill>
                  <a:srgbClr val="A62A2A"/>
                </a:solidFill>
                <a:latin typeface="Caladea Italics"/>
                <a:ea typeface="Caladea Italics"/>
                <a:cs typeface="Caladea Italics"/>
                <a:sym typeface="Caladea Italics"/>
              </a:rPr>
              <a:t>Sarasota Herald Tribune</a:t>
            </a:r>
            <a:r>
              <a:rPr lang="en-US" sz="2754">
                <a:solidFill>
                  <a:srgbClr val="A62A2A"/>
                </a:solidFill>
                <a:latin typeface="Caladea"/>
                <a:ea typeface="Caladea"/>
                <a:cs typeface="Caladea"/>
                <a:sym typeface="Caladea"/>
              </a:rPr>
              <a:t>) and dynamic programming for people of all ages. </a:t>
            </a:r>
          </a:p>
          <a:p>
            <a:pPr algn="ctr">
              <a:lnSpc>
                <a:spcPts val="3856"/>
              </a:lnSpc>
            </a:pPr>
            <a:endParaRPr lang="en-US" sz="2754">
              <a:solidFill>
                <a:srgbClr val="A62A2A"/>
              </a:solidFill>
              <a:latin typeface="Caladea"/>
              <a:ea typeface="Caladea"/>
              <a:cs typeface="Caladea"/>
              <a:sym typeface="Caladea"/>
            </a:endParaRPr>
          </a:p>
          <a:p>
            <a:pPr algn="ctr">
              <a:lnSpc>
                <a:spcPts val="3856"/>
              </a:lnSpc>
            </a:pPr>
            <a:r>
              <a:rPr lang="en-US" sz="2754">
                <a:solidFill>
                  <a:srgbClr val="A62A2A"/>
                </a:solidFill>
                <a:latin typeface="Caladea"/>
                <a:ea typeface="Caladea"/>
                <a:cs typeface="Caladea"/>
                <a:sym typeface="Caladea"/>
              </a:rPr>
              <a:t>He is a champion of American music and is passionate about emphasizing music by living composers and artists from underrepresented groups in his programming. In addition to his leadership in Knoxville, Aram is a frequent guest conductor with orchestras across the United States and has also appeared with ensembles internationally!</a:t>
            </a:r>
          </a:p>
          <a:p>
            <a:pPr algn="ctr">
              <a:lnSpc>
                <a:spcPts val="3856"/>
              </a:lnSpc>
            </a:pPr>
            <a:endParaRPr lang="en-US" sz="2754">
              <a:solidFill>
                <a:srgbClr val="A62A2A"/>
              </a:solidFill>
              <a:latin typeface="Caladea"/>
              <a:ea typeface="Caladea"/>
              <a:cs typeface="Caladea"/>
              <a:sym typeface="Caladea"/>
            </a:endParaRPr>
          </a:p>
          <a:p>
            <a:pPr algn="ctr">
              <a:lnSpc>
                <a:spcPts val="3856"/>
              </a:lnSpc>
            </a:pPr>
            <a:r>
              <a:rPr lang="en-US" sz="2754">
                <a:solidFill>
                  <a:srgbClr val="A62A2A"/>
                </a:solidFill>
                <a:latin typeface="Caladea"/>
                <a:ea typeface="Caladea"/>
                <a:cs typeface="Caladea"/>
                <a:sym typeface="Caladea"/>
              </a:rPr>
              <a:t>Aram holds a joint Bachelor of Arts in Music and Government from Harvard University, and a Master of Music in Orchestral Conducting from New England Conservatory. A native of the Boston area, he currently resides in Knoxville with his wife, daughter, and their goldendoodle, Kermit.</a:t>
            </a:r>
          </a:p>
          <a:p>
            <a:pPr algn="ctr">
              <a:lnSpc>
                <a:spcPts val="3856"/>
              </a:lnSpc>
            </a:pPr>
            <a:endParaRPr lang="en-US" sz="2754">
              <a:solidFill>
                <a:srgbClr val="A62A2A"/>
              </a:solidFill>
              <a:latin typeface="Caladea"/>
              <a:ea typeface="Caladea"/>
              <a:cs typeface="Caladea"/>
              <a:sym typeface="Caladea"/>
            </a:endParaRPr>
          </a:p>
          <a:p>
            <a:pPr algn="ctr">
              <a:lnSpc>
                <a:spcPts val="3856"/>
              </a:lnSpc>
            </a:pPr>
            <a:endParaRPr lang="en-US" sz="2754">
              <a:solidFill>
                <a:srgbClr val="A62A2A"/>
              </a:solidFill>
              <a:latin typeface="Caladea"/>
              <a:ea typeface="Caladea"/>
              <a:cs typeface="Caladea"/>
              <a:sym typeface="Caladea"/>
            </a:endParaRPr>
          </a:p>
          <a:p>
            <a:pPr algn="ctr">
              <a:lnSpc>
                <a:spcPts val="3856"/>
              </a:lnSpc>
              <a:spcBef>
                <a:spcPct val="0"/>
              </a:spcBef>
            </a:pPr>
            <a:endParaRPr lang="en-US" sz="2754">
              <a:solidFill>
                <a:srgbClr val="A62A2A"/>
              </a:solidFill>
              <a:latin typeface="Caladea"/>
              <a:ea typeface="Caladea"/>
              <a:cs typeface="Caladea"/>
              <a:sym typeface="Calad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8632" y="9420484"/>
            <a:ext cx="4995565"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Leave blank for cut outs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45" y="6357748"/>
            <a:ext cx="6400194" cy="3554433"/>
          </a:xfrm>
          <a:custGeom>
            <a:avLst/>
            <a:gdLst/>
            <a:ahLst/>
            <a:cxnLst/>
            <a:rect l="l" t="t" r="r" b="b"/>
            <a:pathLst>
              <a:path w="6400194" h="3554433">
                <a:moveTo>
                  <a:pt x="0" y="0"/>
                </a:moveTo>
                <a:lnTo>
                  <a:pt x="6400194" y="0"/>
                </a:lnTo>
                <a:lnTo>
                  <a:pt x="6400194" y="3554434"/>
                </a:lnTo>
                <a:lnTo>
                  <a:pt x="0" y="3554434"/>
                </a:lnTo>
                <a:lnTo>
                  <a:pt x="0" y="0"/>
                </a:lnTo>
                <a:close/>
              </a:path>
            </a:pathLst>
          </a:custGeom>
          <a:blipFill>
            <a:blip r:embed="rId2"/>
            <a:stretch>
              <a:fillRect/>
            </a:stretch>
          </a:blipFill>
        </p:spPr>
      </p:sp>
      <p:sp>
        <p:nvSpPr>
          <p:cNvPr id="3" name="Freeform 3"/>
          <p:cNvSpPr/>
          <p:nvPr/>
        </p:nvSpPr>
        <p:spPr>
          <a:xfrm>
            <a:off x="166345" y="2220892"/>
            <a:ext cx="2875421" cy="3999967"/>
          </a:xfrm>
          <a:custGeom>
            <a:avLst/>
            <a:gdLst/>
            <a:ahLst/>
            <a:cxnLst/>
            <a:rect l="l" t="t" r="r" b="b"/>
            <a:pathLst>
              <a:path w="2875421" h="3999967">
                <a:moveTo>
                  <a:pt x="0" y="0"/>
                </a:moveTo>
                <a:lnTo>
                  <a:pt x="2875421" y="0"/>
                </a:lnTo>
                <a:lnTo>
                  <a:pt x="2875421" y="3999966"/>
                </a:lnTo>
                <a:lnTo>
                  <a:pt x="0" y="3999966"/>
                </a:lnTo>
                <a:lnTo>
                  <a:pt x="0" y="0"/>
                </a:lnTo>
                <a:close/>
              </a:path>
            </a:pathLst>
          </a:custGeom>
          <a:blipFill>
            <a:blip r:embed="rId3"/>
            <a:stretch>
              <a:fillRect/>
            </a:stretch>
          </a:blipFill>
        </p:spPr>
      </p:sp>
      <p:sp>
        <p:nvSpPr>
          <p:cNvPr id="4" name="Freeform 4"/>
          <p:cNvSpPr/>
          <p:nvPr/>
        </p:nvSpPr>
        <p:spPr>
          <a:xfrm>
            <a:off x="3664083" y="2220892"/>
            <a:ext cx="5933930" cy="4019249"/>
          </a:xfrm>
          <a:custGeom>
            <a:avLst/>
            <a:gdLst/>
            <a:ahLst/>
            <a:cxnLst/>
            <a:rect l="l" t="t" r="r" b="b"/>
            <a:pathLst>
              <a:path w="5933930" h="4019249">
                <a:moveTo>
                  <a:pt x="0" y="0"/>
                </a:moveTo>
                <a:lnTo>
                  <a:pt x="5933930" y="0"/>
                </a:lnTo>
                <a:lnTo>
                  <a:pt x="5933930" y="4019248"/>
                </a:lnTo>
                <a:lnTo>
                  <a:pt x="0" y="4019248"/>
                </a:lnTo>
                <a:lnTo>
                  <a:pt x="0" y="0"/>
                </a:lnTo>
                <a:close/>
              </a:path>
            </a:pathLst>
          </a:custGeom>
          <a:blipFill>
            <a:blip r:embed="rId4"/>
            <a:stretch>
              <a:fillRect/>
            </a:stretch>
          </a:blipFill>
        </p:spPr>
      </p:sp>
      <p:sp>
        <p:nvSpPr>
          <p:cNvPr id="5" name="Freeform 5"/>
          <p:cNvSpPr/>
          <p:nvPr/>
        </p:nvSpPr>
        <p:spPr>
          <a:xfrm>
            <a:off x="7332062" y="6357748"/>
            <a:ext cx="2265951" cy="3554433"/>
          </a:xfrm>
          <a:custGeom>
            <a:avLst/>
            <a:gdLst/>
            <a:ahLst/>
            <a:cxnLst/>
            <a:rect l="l" t="t" r="r" b="b"/>
            <a:pathLst>
              <a:path w="2265951" h="3554433">
                <a:moveTo>
                  <a:pt x="0" y="0"/>
                </a:moveTo>
                <a:lnTo>
                  <a:pt x="2265951" y="0"/>
                </a:lnTo>
                <a:lnTo>
                  <a:pt x="2265951" y="3554434"/>
                </a:lnTo>
                <a:lnTo>
                  <a:pt x="0" y="3554434"/>
                </a:lnTo>
                <a:lnTo>
                  <a:pt x="0" y="0"/>
                </a:lnTo>
                <a:close/>
              </a:path>
            </a:pathLst>
          </a:custGeom>
          <a:blipFill>
            <a:blip r:embed="rId5"/>
            <a:stretch>
              <a:fillRect/>
            </a:stretch>
          </a:blipFill>
        </p:spPr>
      </p:sp>
      <p:sp>
        <p:nvSpPr>
          <p:cNvPr id="6" name="Freeform 6"/>
          <p:cNvSpPr/>
          <p:nvPr/>
        </p:nvSpPr>
        <p:spPr>
          <a:xfrm>
            <a:off x="10360013" y="7585439"/>
            <a:ext cx="2587908" cy="2326743"/>
          </a:xfrm>
          <a:custGeom>
            <a:avLst/>
            <a:gdLst/>
            <a:ahLst/>
            <a:cxnLst/>
            <a:rect l="l" t="t" r="r" b="b"/>
            <a:pathLst>
              <a:path w="2587908" h="2326743">
                <a:moveTo>
                  <a:pt x="0" y="0"/>
                </a:moveTo>
                <a:lnTo>
                  <a:pt x="2587908" y="0"/>
                </a:lnTo>
                <a:lnTo>
                  <a:pt x="2587908" y="2326743"/>
                </a:lnTo>
                <a:lnTo>
                  <a:pt x="0" y="2326743"/>
                </a:lnTo>
                <a:lnTo>
                  <a:pt x="0" y="0"/>
                </a:lnTo>
                <a:close/>
              </a:path>
            </a:pathLst>
          </a:custGeom>
          <a:blipFill>
            <a:blip r:embed="rId6"/>
            <a:stretch>
              <a:fillRect/>
            </a:stretch>
          </a:blipFill>
        </p:spPr>
      </p:sp>
      <p:sp>
        <p:nvSpPr>
          <p:cNvPr id="7" name="Freeform 7"/>
          <p:cNvSpPr/>
          <p:nvPr/>
        </p:nvSpPr>
        <p:spPr>
          <a:xfrm>
            <a:off x="4478098" y="499686"/>
            <a:ext cx="1978852" cy="1398231"/>
          </a:xfrm>
          <a:custGeom>
            <a:avLst/>
            <a:gdLst/>
            <a:ahLst/>
            <a:cxnLst/>
            <a:rect l="l" t="t" r="r" b="b"/>
            <a:pathLst>
              <a:path w="1978852" h="1398231">
                <a:moveTo>
                  <a:pt x="0" y="0"/>
                </a:moveTo>
                <a:lnTo>
                  <a:pt x="1978852" y="0"/>
                </a:lnTo>
                <a:lnTo>
                  <a:pt x="1978852" y="1398231"/>
                </a:lnTo>
                <a:lnTo>
                  <a:pt x="0" y="1398231"/>
                </a:lnTo>
                <a:lnTo>
                  <a:pt x="0" y="0"/>
                </a:lnTo>
                <a:close/>
              </a:path>
            </a:pathLst>
          </a:custGeom>
          <a:blipFill>
            <a:blip r:embed="rId7"/>
            <a:stretch>
              <a:fillRect/>
            </a:stretch>
          </a:blipFill>
        </p:spPr>
      </p:sp>
      <p:sp>
        <p:nvSpPr>
          <p:cNvPr id="8" name="Freeform 8"/>
          <p:cNvSpPr/>
          <p:nvPr/>
        </p:nvSpPr>
        <p:spPr>
          <a:xfrm>
            <a:off x="2242962" y="520768"/>
            <a:ext cx="1730311" cy="1398231"/>
          </a:xfrm>
          <a:custGeom>
            <a:avLst/>
            <a:gdLst/>
            <a:ahLst/>
            <a:cxnLst/>
            <a:rect l="l" t="t" r="r" b="b"/>
            <a:pathLst>
              <a:path w="1730311" h="1398231">
                <a:moveTo>
                  <a:pt x="0" y="0"/>
                </a:moveTo>
                <a:lnTo>
                  <a:pt x="1730311" y="0"/>
                </a:lnTo>
                <a:lnTo>
                  <a:pt x="1730311" y="1398231"/>
                </a:lnTo>
                <a:lnTo>
                  <a:pt x="0" y="1398231"/>
                </a:lnTo>
                <a:lnTo>
                  <a:pt x="0" y="0"/>
                </a:lnTo>
                <a:close/>
              </a:path>
            </a:pathLst>
          </a:custGeom>
          <a:blipFill>
            <a:blip r:embed="rId8"/>
            <a:stretch>
              <a:fillRect/>
            </a:stretch>
          </a:blipFill>
        </p:spPr>
      </p:sp>
      <p:sp>
        <p:nvSpPr>
          <p:cNvPr id="9" name="Freeform 9"/>
          <p:cNvSpPr/>
          <p:nvPr/>
        </p:nvSpPr>
        <p:spPr>
          <a:xfrm>
            <a:off x="166345" y="520768"/>
            <a:ext cx="1569998" cy="1339116"/>
          </a:xfrm>
          <a:custGeom>
            <a:avLst/>
            <a:gdLst/>
            <a:ahLst/>
            <a:cxnLst/>
            <a:rect l="l" t="t" r="r" b="b"/>
            <a:pathLst>
              <a:path w="1569998" h="1339116">
                <a:moveTo>
                  <a:pt x="0" y="0"/>
                </a:moveTo>
                <a:lnTo>
                  <a:pt x="1569997" y="0"/>
                </a:lnTo>
                <a:lnTo>
                  <a:pt x="1569997" y="1339115"/>
                </a:lnTo>
                <a:lnTo>
                  <a:pt x="0" y="1339115"/>
                </a:lnTo>
                <a:lnTo>
                  <a:pt x="0" y="0"/>
                </a:lnTo>
                <a:close/>
              </a:path>
            </a:pathLst>
          </a:custGeom>
          <a:blipFill>
            <a:blip r:embed="rId9"/>
            <a:stretch>
              <a:fillRect/>
            </a:stretch>
          </a:blipFill>
        </p:spPr>
      </p:sp>
      <p:sp>
        <p:nvSpPr>
          <p:cNvPr id="10" name="Freeform 10"/>
          <p:cNvSpPr/>
          <p:nvPr/>
        </p:nvSpPr>
        <p:spPr>
          <a:xfrm>
            <a:off x="10432973" y="499686"/>
            <a:ext cx="6182723" cy="4948007"/>
          </a:xfrm>
          <a:custGeom>
            <a:avLst/>
            <a:gdLst/>
            <a:ahLst/>
            <a:cxnLst/>
            <a:rect l="l" t="t" r="r" b="b"/>
            <a:pathLst>
              <a:path w="6182723" h="4948007">
                <a:moveTo>
                  <a:pt x="0" y="0"/>
                </a:moveTo>
                <a:lnTo>
                  <a:pt x="6182723" y="0"/>
                </a:lnTo>
                <a:lnTo>
                  <a:pt x="6182723" y="4948008"/>
                </a:lnTo>
                <a:lnTo>
                  <a:pt x="0" y="4948008"/>
                </a:lnTo>
                <a:lnTo>
                  <a:pt x="0" y="0"/>
                </a:lnTo>
                <a:close/>
              </a:path>
            </a:pathLst>
          </a:custGeom>
          <a:blipFill>
            <a:blip r:embed="rId10"/>
            <a:stretch>
              <a:fillRect/>
            </a:stretch>
          </a:blipFill>
        </p:spPr>
      </p:sp>
      <p:sp>
        <p:nvSpPr>
          <p:cNvPr id="11" name="Freeform 11"/>
          <p:cNvSpPr/>
          <p:nvPr/>
        </p:nvSpPr>
        <p:spPr>
          <a:xfrm>
            <a:off x="13709921" y="5787550"/>
            <a:ext cx="3826139" cy="4124632"/>
          </a:xfrm>
          <a:custGeom>
            <a:avLst/>
            <a:gdLst/>
            <a:ahLst/>
            <a:cxnLst/>
            <a:rect l="l" t="t" r="r" b="b"/>
            <a:pathLst>
              <a:path w="3826139" h="4124632">
                <a:moveTo>
                  <a:pt x="0" y="0"/>
                </a:moveTo>
                <a:lnTo>
                  <a:pt x="3826138" y="0"/>
                </a:lnTo>
                <a:lnTo>
                  <a:pt x="3826138" y="4124632"/>
                </a:lnTo>
                <a:lnTo>
                  <a:pt x="0" y="4124632"/>
                </a:lnTo>
                <a:lnTo>
                  <a:pt x="0" y="0"/>
                </a:lnTo>
                <a:close/>
              </a:path>
            </a:pathLst>
          </a:custGeom>
          <a:blipFill>
            <a:blip r:embed="rId11"/>
            <a:stretch>
              <a:fillRect l="-3900" r="-3900"/>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8632" y="9420484"/>
            <a:ext cx="4995565"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Leave blank for cut outs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DEDE6"/>
        </a:solidFill>
        <a:effectLst/>
      </p:bgPr>
    </p:bg>
    <p:spTree>
      <p:nvGrpSpPr>
        <p:cNvPr id="1" name=""/>
        <p:cNvGrpSpPr/>
        <p:nvPr/>
      </p:nvGrpSpPr>
      <p:grpSpPr>
        <a:xfrm>
          <a:off x="0" y="0"/>
          <a:ext cx="0" cy="0"/>
          <a:chOff x="0" y="0"/>
          <a:chExt cx="0" cy="0"/>
        </a:xfrm>
      </p:grpSpPr>
      <p:sp>
        <p:nvSpPr>
          <p:cNvPr id="2" name="Freeform 2"/>
          <p:cNvSpPr/>
          <p:nvPr/>
        </p:nvSpPr>
        <p:spPr>
          <a:xfrm>
            <a:off x="1730585" y="380064"/>
            <a:ext cx="15934577" cy="9906936"/>
          </a:xfrm>
          <a:custGeom>
            <a:avLst/>
            <a:gdLst/>
            <a:ahLst/>
            <a:cxnLst/>
            <a:rect l="l" t="t" r="r" b="b"/>
            <a:pathLst>
              <a:path w="15934577" h="9906936">
                <a:moveTo>
                  <a:pt x="0" y="0"/>
                </a:moveTo>
                <a:lnTo>
                  <a:pt x="15934577" y="0"/>
                </a:lnTo>
                <a:lnTo>
                  <a:pt x="15934577" y="9906936"/>
                </a:lnTo>
                <a:lnTo>
                  <a:pt x="0" y="99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83334" y="6120571"/>
            <a:ext cx="3260979" cy="4114800"/>
          </a:xfrm>
          <a:custGeom>
            <a:avLst/>
            <a:gdLst/>
            <a:ahLst/>
            <a:cxnLst/>
            <a:rect l="l" t="t" r="r" b="b"/>
            <a:pathLst>
              <a:path w="3260979" h="4114800">
                <a:moveTo>
                  <a:pt x="0" y="0"/>
                </a:moveTo>
                <a:lnTo>
                  <a:pt x="3260979" y="0"/>
                </a:lnTo>
                <a:lnTo>
                  <a:pt x="32609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314837" y="7076673"/>
            <a:ext cx="3284340" cy="2447594"/>
          </a:xfrm>
          <a:custGeom>
            <a:avLst/>
            <a:gdLst/>
            <a:ahLst/>
            <a:cxnLst/>
            <a:rect l="l" t="t" r="r" b="b"/>
            <a:pathLst>
              <a:path w="3284340" h="2447594">
                <a:moveTo>
                  <a:pt x="0" y="0"/>
                </a:moveTo>
                <a:lnTo>
                  <a:pt x="3284340" y="0"/>
                </a:lnTo>
                <a:lnTo>
                  <a:pt x="3284340" y="2447594"/>
                </a:lnTo>
                <a:lnTo>
                  <a:pt x="0" y="2447594"/>
                </a:lnTo>
                <a:lnTo>
                  <a:pt x="0" y="0"/>
                </a:lnTo>
                <a:close/>
              </a:path>
            </a:pathLst>
          </a:custGeom>
          <a:blipFill>
            <a:blip r:embed="rId6"/>
            <a:stretch>
              <a:fillRect b="-22072"/>
            </a:stretch>
          </a:blipFill>
        </p:spPr>
      </p:sp>
      <p:sp>
        <p:nvSpPr>
          <p:cNvPr id="5" name="TextBox 5"/>
          <p:cNvSpPr txBox="1"/>
          <p:nvPr/>
        </p:nvSpPr>
        <p:spPr>
          <a:xfrm rot="-2700000">
            <a:off x="4944720" y="6081421"/>
            <a:ext cx="1716028" cy="580390"/>
          </a:xfrm>
          <a:prstGeom prst="rect">
            <a:avLst/>
          </a:prstGeom>
        </p:spPr>
        <p:txBody>
          <a:bodyPr lIns="0" tIns="0" rIns="0" bIns="0" rtlCol="0" anchor="t">
            <a:spAutoFit/>
          </a:bodyPr>
          <a:lstStyle/>
          <a:p>
            <a:pPr algn="ctr">
              <a:lnSpc>
                <a:spcPts val="4759"/>
              </a:lnSpc>
            </a:pPr>
            <a:r>
              <a:rPr lang="en-US" sz="3399" b="1">
                <a:solidFill>
                  <a:srgbClr val="284350"/>
                </a:solidFill>
                <a:latin typeface="Canva Sans Bold"/>
                <a:ea typeface="Canva Sans Bold"/>
                <a:cs typeface="Canva Sans Bold"/>
                <a:sym typeface="Canva Sans Bold"/>
              </a:rPr>
              <a:t>Strings</a:t>
            </a:r>
          </a:p>
        </p:txBody>
      </p:sp>
      <p:sp>
        <p:nvSpPr>
          <p:cNvPr id="6" name="TextBox 6"/>
          <p:cNvSpPr txBox="1"/>
          <p:nvPr/>
        </p:nvSpPr>
        <p:spPr>
          <a:xfrm>
            <a:off x="7812913" y="5540181"/>
            <a:ext cx="2662173" cy="580390"/>
          </a:xfrm>
          <a:prstGeom prst="rect">
            <a:avLst/>
          </a:prstGeom>
        </p:spPr>
        <p:txBody>
          <a:bodyPr lIns="0" tIns="0" rIns="0" bIns="0" rtlCol="0" anchor="t">
            <a:spAutoFit/>
          </a:bodyPr>
          <a:lstStyle/>
          <a:p>
            <a:pPr algn="ctr">
              <a:lnSpc>
                <a:spcPts val="4759"/>
              </a:lnSpc>
            </a:pPr>
            <a:r>
              <a:rPr lang="en-US" sz="3399" b="1">
                <a:solidFill>
                  <a:srgbClr val="284350"/>
                </a:solidFill>
                <a:latin typeface="Canva Sans Bold"/>
                <a:ea typeface="Canva Sans Bold"/>
                <a:cs typeface="Canva Sans Bold"/>
                <a:sym typeface="Canva Sans Bold"/>
              </a:rPr>
              <a:t>Strings</a:t>
            </a:r>
          </a:p>
        </p:txBody>
      </p:sp>
      <p:sp>
        <p:nvSpPr>
          <p:cNvPr id="7" name="TextBox 7"/>
          <p:cNvSpPr txBox="1"/>
          <p:nvPr/>
        </p:nvSpPr>
        <p:spPr>
          <a:xfrm rot="2438504">
            <a:off x="10718022" y="6563320"/>
            <a:ext cx="1729816" cy="580390"/>
          </a:xfrm>
          <a:prstGeom prst="rect">
            <a:avLst/>
          </a:prstGeom>
        </p:spPr>
        <p:txBody>
          <a:bodyPr lIns="0" tIns="0" rIns="0" bIns="0" rtlCol="0" anchor="t">
            <a:spAutoFit/>
          </a:bodyPr>
          <a:lstStyle/>
          <a:p>
            <a:pPr algn="ctr">
              <a:lnSpc>
                <a:spcPts val="4759"/>
              </a:lnSpc>
            </a:pPr>
            <a:r>
              <a:rPr lang="en-US" sz="3399" b="1">
                <a:solidFill>
                  <a:srgbClr val="284350"/>
                </a:solidFill>
                <a:latin typeface="Canva Sans Bold"/>
                <a:ea typeface="Canva Sans Bold"/>
                <a:cs typeface="Canva Sans Bold"/>
                <a:sym typeface="Canva Sans Bold"/>
              </a:rPr>
              <a:t>Strings</a:t>
            </a:r>
          </a:p>
        </p:txBody>
      </p:sp>
      <p:sp>
        <p:nvSpPr>
          <p:cNvPr id="8" name="TextBox 8"/>
          <p:cNvSpPr txBox="1"/>
          <p:nvPr/>
        </p:nvSpPr>
        <p:spPr>
          <a:xfrm>
            <a:off x="7724296" y="2521753"/>
            <a:ext cx="2750790" cy="580390"/>
          </a:xfrm>
          <a:prstGeom prst="rect">
            <a:avLst/>
          </a:prstGeom>
        </p:spPr>
        <p:txBody>
          <a:bodyPr wrap="square" lIns="0" tIns="0" rIns="0" bIns="0" rtlCol="0" anchor="t">
            <a:spAutoFit/>
          </a:bodyPr>
          <a:lstStyle/>
          <a:p>
            <a:pPr algn="ctr">
              <a:lnSpc>
                <a:spcPts val="4759"/>
              </a:lnSpc>
            </a:pPr>
            <a:r>
              <a:rPr lang="en-US" sz="3399" b="1" dirty="0">
                <a:solidFill>
                  <a:srgbClr val="284350"/>
                </a:solidFill>
                <a:latin typeface="Canva Sans Bold"/>
                <a:ea typeface="Canva Sans Bold"/>
                <a:cs typeface="Canva Sans Bold"/>
                <a:sym typeface="Canva Sans Bold"/>
              </a:rPr>
              <a:t>Woodwinds</a:t>
            </a:r>
          </a:p>
        </p:txBody>
      </p:sp>
      <p:sp>
        <p:nvSpPr>
          <p:cNvPr id="9" name="TextBox 9"/>
          <p:cNvSpPr txBox="1"/>
          <p:nvPr/>
        </p:nvSpPr>
        <p:spPr>
          <a:xfrm rot="-1653672">
            <a:off x="2612785" y="3340897"/>
            <a:ext cx="2428726" cy="580390"/>
          </a:xfrm>
          <a:prstGeom prst="rect">
            <a:avLst/>
          </a:prstGeom>
        </p:spPr>
        <p:txBody>
          <a:bodyPr lIns="0" tIns="0" rIns="0" bIns="0" rtlCol="0" anchor="t">
            <a:spAutoFit/>
          </a:bodyPr>
          <a:lstStyle/>
          <a:p>
            <a:pPr algn="ctr">
              <a:lnSpc>
                <a:spcPts val="4759"/>
              </a:lnSpc>
            </a:pPr>
            <a:r>
              <a:rPr lang="en-US" sz="3399" b="1">
                <a:solidFill>
                  <a:srgbClr val="284350"/>
                </a:solidFill>
                <a:latin typeface="Canva Sans Bold"/>
                <a:ea typeface="Canva Sans Bold"/>
                <a:cs typeface="Canva Sans Bold"/>
                <a:sym typeface="Canva Sans Bold"/>
              </a:rPr>
              <a:t>Percussion</a:t>
            </a:r>
          </a:p>
        </p:txBody>
      </p:sp>
      <p:sp>
        <p:nvSpPr>
          <p:cNvPr id="10" name="TextBox 10"/>
          <p:cNvSpPr txBox="1"/>
          <p:nvPr/>
        </p:nvSpPr>
        <p:spPr>
          <a:xfrm rot="2005481">
            <a:off x="12205362" y="3942185"/>
            <a:ext cx="2428726" cy="580390"/>
          </a:xfrm>
          <a:prstGeom prst="rect">
            <a:avLst/>
          </a:prstGeom>
        </p:spPr>
        <p:txBody>
          <a:bodyPr lIns="0" tIns="0" rIns="0" bIns="0" rtlCol="0" anchor="t">
            <a:spAutoFit/>
          </a:bodyPr>
          <a:lstStyle/>
          <a:p>
            <a:pPr algn="ctr">
              <a:lnSpc>
                <a:spcPts val="4759"/>
              </a:lnSpc>
            </a:pPr>
            <a:r>
              <a:rPr lang="en-US" sz="3399" b="1">
                <a:solidFill>
                  <a:srgbClr val="284350"/>
                </a:solidFill>
                <a:latin typeface="Canva Sans Bold"/>
                <a:ea typeface="Canva Sans Bold"/>
                <a:cs typeface="Canva Sans Bold"/>
                <a:sym typeface="Canva Sans Bold"/>
              </a:rPr>
              <a:t>Brass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DEDE6"/>
        </a:solidFill>
        <a:effectLst/>
      </p:bgPr>
    </p:bg>
    <p:spTree>
      <p:nvGrpSpPr>
        <p:cNvPr id="1" name=""/>
        <p:cNvGrpSpPr/>
        <p:nvPr/>
      </p:nvGrpSpPr>
      <p:grpSpPr>
        <a:xfrm>
          <a:off x="0" y="0"/>
          <a:ext cx="0" cy="0"/>
          <a:chOff x="0" y="0"/>
          <a:chExt cx="0" cy="0"/>
        </a:xfrm>
      </p:grpSpPr>
      <p:sp>
        <p:nvSpPr>
          <p:cNvPr id="2" name="Freeform 2"/>
          <p:cNvSpPr/>
          <p:nvPr/>
        </p:nvSpPr>
        <p:spPr>
          <a:xfrm rot="5400000">
            <a:off x="3109787" y="1663599"/>
            <a:ext cx="6371757" cy="9927667"/>
          </a:xfrm>
          <a:custGeom>
            <a:avLst/>
            <a:gdLst/>
            <a:ahLst/>
            <a:cxnLst/>
            <a:rect l="l" t="t" r="r" b="b"/>
            <a:pathLst>
              <a:path w="6371757" h="9927667">
                <a:moveTo>
                  <a:pt x="0" y="0"/>
                </a:moveTo>
                <a:lnTo>
                  <a:pt x="6371757" y="0"/>
                </a:lnTo>
                <a:lnTo>
                  <a:pt x="6371757" y="9927666"/>
                </a:lnTo>
                <a:lnTo>
                  <a:pt x="0" y="99276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022855" y="-967882"/>
            <a:ext cx="13111097" cy="13503939"/>
          </a:xfrm>
          <a:custGeom>
            <a:avLst/>
            <a:gdLst/>
            <a:ahLst/>
            <a:cxnLst/>
            <a:rect l="l" t="t" r="r" b="b"/>
            <a:pathLst>
              <a:path w="13111097" h="13503939">
                <a:moveTo>
                  <a:pt x="0" y="0"/>
                </a:moveTo>
                <a:lnTo>
                  <a:pt x="13111097" y="0"/>
                </a:lnTo>
                <a:lnTo>
                  <a:pt x="13111097" y="13503939"/>
                </a:lnTo>
                <a:lnTo>
                  <a:pt x="0" y="135039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156980" y="3148393"/>
            <a:ext cx="6131020" cy="4061801"/>
          </a:xfrm>
          <a:custGeom>
            <a:avLst/>
            <a:gdLst/>
            <a:ahLst/>
            <a:cxnLst/>
            <a:rect l="l" t="t" r="r" b="b"/>
            <a:pathLst>
              <a:path w="6131020" h="4061801">
                <a:moveTo>
                  <a:pt x="0" y="0"/>
                </a:moveTo>
                <a:lnTo>
                  <a:pt x="6131020" y="0"/>
                </a:lnTo>
                <a:lnTo>
                  <a:pt x="6131020" y="4061801"/>
                </a:lnTo>
                <a:lnTo>
                  <a:pt x="0" y="4061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171952">
            <a:off x="14667192" y="864961"/>
            <a:ext cx="3157559" cy="1349857"/>
          </a:xfrm>
          <a:custGeom>
            <a:avLst/>
            <a:gdLst/>
            <a:ahLst/>
            <a:cxnLst/>
            <a:rect l="l" t="t" r="r" b="b"/>
            <a:pathLst>
              <a:path w="3157559" h="1349857">
                <a:moveTo>
                  <a:pt x="0" y="0"/>
                </a:moveTo>
                <a:lnTo>
                  <a:pt x="3157559" y="0"/>
                </a:lnTo>
                <a:lnTo>
                  <a:pt x="3157559" y="1349857"/>
                </a:lnTo>
                <a:lnTo>
                  <a:pt x="0" y="13498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a:off x="11712954" y="7657869"/>
            <a:ext cx="3509536" cy="2382098"/>
          </a:xfrm>
          <a:custGeom>
            <a:avLst/>
            <a:gdLst/>
            <a:ahLst/>
            <a:cxnLst/>
            <a:rect l="l" t="t" r="r" b="b"/>
            <a:pathLst>
              <a:path w="3509536" h="2382098">
                <a:moveTo>
                  <a:pt x="3509536" y="0"/>
                </a:moveTo>
                <a:lnTo>
                  <a:pt x="0" y="0"/>
                </a:lnTo>
                <a:lnTo>
                  <a:pt x="0" y="2382097"/>
                </a:lnTo>
                <a:lnTo>
                  <a:pt x="3509536" y="2382097"/>
                </a:lnTo>
                <a:lnTo>
                  <a:pt x="3509536"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774301" y="3703450"/>
            <a:ext cx="8753800" cy="5612657"/>
          </a:xfrm>
          <a:prstGeom prst="rect">
            <a:avLst/>
          </a:prstGeom>
        </p:spPr>
        <p:txBody>
          <a:bodyPr lIns="0" tIns="0" rIns="0" bIns="0" rtlCol="0" anchor="t">
            <a:spAutoFit/>
          </a:bodyPr>
          <a:lstStyle/>
          <a:p>
            <a:pPr algn="ctr">
              <a:lnSpc>
                <a:spcPts val="4590"/>
              </a:lnSpc>
            </a:pPr>
            <a:r>
              <a:rPr lang="en-US" sz="3279" b="1">
                <a:solidFill>
                  <a:srgbClr val="32535A"/>
                </a:solidFill>
                <a:latin typeface="Caladea Bold"/>
                <a:ea typeface="Caladea Bold"/>
                <a:cs typeface="Caladea Bold"/>
                <a:sym typeface="Caladea Bold"/>
              </a:rPr>
              <a:t>CREATE YOUR OWN ROAD MAP</a:t>
            </a:r>
          </a:p>
          <a:p>
            <a:pPr algn="ctr">
              <a:lnSpc>
                <a:spcPts val="4590"/>
              </a:lnSpc>
            </a:pPr>
            <a:r>
              <a:rPr lang="en-US" sz="3279">
                <a:solidFill>
                  <a:srgbClr val="32535A"/>
                </a:solidFill>
                <a:latin typeface="Caladea"/>
                <a:ea typeface="Caladea"/>
                <a:cs typeface="Caladea"/>
                <a:sym typeface="Caladea"/>
              </a:rPr>
              <a:t>How many Road Trip USA landmarks can you place on a map?</a:t>
            </a:r>
          </a:p>
          <a:p>
            <a:pPr algn="ctr">
              <a:lnSpc>
                <a:spcPts val="3191"/>
              </a:lnSpc>
            </a:pPr>
            <a:endParaRPr lang="en-US" sz="3279">
              <a:solidFill>
                <a:srgbClr val="32535A"/>
              </a:solidFill>
              <a:latin typeface="Caladea"/>
              <a:ea typeface="Caladea"/>
              <a:cs typeface="Caladea"/>
              <a:sym typeface="Caladea"/>
            </a:endParaRPr>
          </a:p>
          <a:p>
            <a:pPr algn="ctr">
              <a:lnSpc>
                <a:spcPts val="4590"/>
              </a:lnSpc>
            </a:pPr>
            <a:r>
              <a:rPr lang="en-US" sz="3279">
                <a:solidFill>
                  <a:srgbClr val="32535A"/>
                </a:solidFill>
                <a:latin typeface="Caladea"/>
                <a:ea typeface="Caladea"/>
                <a:cs typeface="Caladea"/>
                <a:sym typeface="Caladea"/>
              </a:rPr>
              <a:t>Mark our Road Trip Destinations on the next page. Connect the destinations to create your own road trip route!</a:t>
            </a:r>
          </a:p>
          <a:p>
            <a:pPr algn="ctr">
              <a:lnSpc>
                <a:spcPts val="4590"/>
              </a:lnSpc>
            </a:pPr>
            <a:endParaRPr lang="en-US" sz="3279">
              <a:solidFill>
                <a:srgbClr val="32535A"/>
              </a:solidFill>
              <a:latin typeface="Caladea"/>
              <a:ea typeface="Caladea"/>
              <a:cs typeface="Caladea"/>
              <a:sym typeface="Caladea"/>
            </a:endParaRPr>
          </a:p>
          <a:p>
            <a:pPr algn="ctr">
              <a:lnSpc>
                <a:spcPts val="4590"/>
              </a:lnSpc>
            </a:pPr>
            <a:r>
              <a:rPr lang="en-US" sz="3279">
                <a:solidFill>
                  <a:srgbClr val="32535A"/>
                </a:solidFill>
                <a:latin typeface="Caladea"/>
                <a:ea typeface="Caladea"/>
                <a:cs typeface="Caladea"/>
                <a:sym typeface="Caladea"/>
              </a:rPr>
              <a:t>Print a map for each student or do it as a class. </a:t>
            </a:r>
          </a:p>
          <a:p>
            <a:pPr algn="ctr">
              <a:lnSpc>
                <a:spcPts val="4590"/>
              </a:lnSpc>
            </a:pPr>
            <a:r>
              <a:rPr lang="en-US" sz="3279">
                <a:solidFill>
                  <a:srgbClr val="32535A"/>
                </a:solidFill>
                <a:latin typeface="Caladea"/>
                <a:ea typeface="Caladea"/>
                <a:cs typeface="Caladea"/>
                <a:sym typeface="Caladea"/>
              </a:rPr>
              <a:t>Landmarks are paired with composers pages 6-16.</a:t>
            </a:r>
          </a:p>
        </p:txBody>
      </p:sp>
      <p:sp>
        <p:nvSpPr>
          <p:cNvPr id="8" name="Freeform 8"/>
          <p:cNvSpPr/>
          <p:nvPr/>
        </p:nvSpPr>
        <p:spPr>
          <a:xfrm rot="5321836">
            <a:off x="-1436089" y="5437117"/>
            <a:ext cx="5535843" cy="5796695"/>
          </a:xfrm>
          <a:custGeom>
            <a:avLst/>
            <a:gdLst/>
            <a:ahLst/>
            <a:cxnLst/>
            <a:rect l="l" t="t" r="r" b="b"/>
            <a:pathLst>
              <a:path w="5535843" h="5796695">
                <a:moveTo>
                  <a:pt x="0" y="0"/>
                </a:moveTo>
                <a:lnTo>
                  <a:pt x="5535843" y="0"/>
                </a:lnTo>
                <a:lnTo>
                  <a:pt x="5535843" y="5796695"/>
                </a:lnTo>
                <a:lnTo>
                  <a:pt x="0" y="57966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3842490" y="5143500"/>
            <a:ext cx="5535843" cy="5796695"/>
          </a:xfrm>
          <a:custGeom>
            <a:avLst/>
            <a:gdLst/>
            <a:ahLst/>
            <a:cxnLst/>
            <a:rect l="l" t="t" r="r" b="b"/>
            <a:pathLst>
              <a:path w="5535843" h="5796695">
                <a:moveTo>
                  <a:pt x="0" y="0"/>
                </a:moveTo>
                <a:lnTo>
                  <a:pt x="5535843" y="0"/>
                </a:lnTo>
                <a:lnTo>
                  <a:pt x="5535843" y="5796695"/>
                </a:lnTo>
                <a:lnTo>
                  <a:pt x="0" y="57966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028700" y="3148393"/>
            <a:ext cx="1217042" cy="1243465"/>
          </a:xfrm>
          <a:custGeom>
            <a:avLst/>
            <a:gdLst/>
            <a:ahLst/>
            <a:cxnLst/>
            <a:rect l="l" t="t" r="r" b="b"/>
            <a:pathLst>
              <a:path w="1217042" h="1243465">
                <a:moveTo>
                  <a:pt x="0" y="0"/>
                </a:moveTo>
                <a:lnTo>
                  <a:pt x="1217042" y="0"/>
                </a:lnTo>
                <a:lnTo>
                  <a:pt x="1217042" y="1243465"/>
                </a:lnTo>
                <a:lnTo>
                  <a:pt x="0" y="12434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764283" y="1220254"/>
            <a:ext cx="11106119" cy="1798955"/>
          </a:xfrm>
          <a:prstGeom prst="rect">
            <a:avLst/>
          </a:prstGeom>
        </p:spPr>
        <p:txBody>
          <a:bodyPr lIns="0" tIns="0" rIns="0" bIns="0" rtlCol="0" anchor="t">
            <a:spAutoFit/>
          </a:bodyPr>
          <a:lstStyle/>
          <a:p>
            <a:pPr algn="ctr">
              <a:lnSpc>
                <a:spcPts val="14410"/>
              </a:lnSpc>
            </a:pPr>
            <a:r>
              <a:rPr lang="en-US" sz="11000">
                <a:solidFill>
                  <a:srgbClr val="32535A"/>
                </a:solidFill>
                <a:latin typeface="Dynapuff"/>
                <a:ea typeface="Dynapuff"/>
                <a:cs typeface="Dynapuff"/>
                <a:sym typeface="Dynapuff"/>
              </a:rPr>
              <a:t>Lesson 4</a:t>
            </a:r>
          </a:p>
        </p:txBody>
      </p:sp>
      <p:grpSp>
        <p:nvGrpSpPr>
          <p:cNvPr id="12" name="Group 12"/>
          <p:cNvGrpSpPr/>
          <p:nvPr/>
        </p:nvGrpSpPr>
        <p:grpSpPr>
          <a:xfrm>
            <a:off x="17107450" y="9258300"/>
            <a:ext cx="831327" cy="837609"/>
            <a:chOff x="0" y="0"/>
            <a:chExt cx="1108436" cy="1116813"/>
          </a:xfrm>
        </p:grpSpPr>
        <p:sp>
          <p:nvSpPr>
            <p:cNvPr id="13" name="Freeform 13"/>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TextBox 14"/>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34</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5255" y="2036607"/>
            <a:ext cx="12935039" cy="7938880"/>
          </a:xfrm>
          <a:custGeom>
            <a:avLst/>
            <a:gdLst/>
            <a:ahLst/>
            <a:cxnLst/>
            <a:rect l="l" t="t" r="r" b="b"/>
            <a:pathLst>
              <a:path w="12935039" h="7938880">
                <a:moveTo>
                  <a:pt x="0" y="0"/>
                </a:moveTo>
                <a:lnTo>
                  <a:pt x="12935039" y="0"/>
                </a:lnTo>
                <a:lnTo>
                  <a:pt x="12935039" y="7938880"/>
                </a:lnTo>
                <a:lnTo>
                  <a:pt x="0" y="7938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461714" y="681348"/>
            <a:ext cx="5742121" cy="628029"/>
          </a:xfrm>
          <a:prstGeom prst="rect">
            <a:avLst/>
          </a:prstGeom>
        </p:spPr>
        <p:txBody>
          <a:bodyPr lIns="0" tIns="0" rIns="0" bIns="0" rtlCol="0" anchor="t">
            <a:spAutoFit/>
          </a:bodyPr>
          <a:lstStyle/>
          <a:p>
            <a:pPr algn="ctr">
              <a:lnSpc>
                <a:spcPts val="5174"/>
              </a:lnSpc>
            </a:pPr>
            <a:r>
              <a:rPr lang="en-US" sz="3696" b="1">
                <a:solidFill>
                  <a:srgbClr val="32535A"/>
                </a:solidFill>
                <a:latin typeface="Canva Sans Bold"/>
                <a:ea typeface="Canva Sans Bold"/>
                <a:cs typeface="Canva Sans Bold"/>
                <a:sym typeface="Canva Sans Bold"/>
              </a:rPr>
              <a:t>Road Trip USA!!!</a:t>
            </a:r>
          </a:p>
        </p:txBody>
      </p:sp>
      <p:sp>
        <p:nvSpPr>
          <p:cNvPr id="4" name="TextBox 4"/>
          <p:cNvSpPr txBox="1"/>
          <p:nvPr/>
        </p:nvSpPr>
        <p:spPr>
          <a:xfrm>
            <a:off x="4775881" y="1447492"/>
            <a:ext cx="9388652" cy="403375"/>
          </a:xfrm>
          <a:prstGeom prst="rect">
            <a:avLst/>
          </a:prstGeom>
        </p:spPr>
        <p:txBody>
          <a:bodyPr lIns="0" tIns="0" rIns="0" bIns="0" rtlCol="0" anchor="t">
            <a:spAutoFit/>
          </a:bodyPr>
          <a:lstStyle/>
          <a:p>
            <a:pPr algn="ctr">
              <a:lnSpc>
                <a:spcPts val="3321"/>
              </a:lnSpc>
            </a:pPr>
            <a:r>
              <a:rPr lang="en-US" sz="2372" i="1">
                <a:solidFill>
                  <a:srgbClr val="32535A"/>
                </a:solidFill>
                <a:latin typeface="Canva Sans Italics"/>
                <a:ea typeface="Canva Sans Italics"/>
                <a:cs typeface="Canva Sans Italics"/>
                <a:sym typeface="Canva Sans Italics"/>
              </a:rPr>
              <a:t>Plan your trip! Mark our road trip destinations on the map!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grpSp>
        <p:nvGrpSpPr>
          <p:cNvPr id="2" name="Group 2"/>
          <p:cNvGrpSpPr/>
          <p:nvPr/>
        </p:nvGrpSpPr>
        <p:grpSpPr>
          <a:xfrm>
            <a:off x="17107450" y="9258300"/>
            <a:ext cx="831327" cy="837609"/>
            <a:chOff x="0" y="0"/>
            <a:chExt cx="1108436" cy="1116813"/>
          </a:xfrm>
        </p:grpSpPr>
        <p:sp>
          <p:nvSpPr>
            <p:cNvPr id="3" name="Freeform 3"/>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36</a:t>
              </a:r>
            </a:p>
          </p:txBody>
        </p:sp>
      </p:grpSp>
      <p:sp>
        <p:nvSpPr>
          <p:cNvPr id="5" name="Freeform 5"/>
          <p:cNvSpPr/>
          <p:nvPr/>
        </p:nvSpPr>
        <p:spPr>
          <a:xfrm>
            <a:off x="10860655" y="2415307"/>
            <a:ext cx="6087925" cy="6671698"/>
          </a:xfrm>
          <a:custGeom>
            <a:avLst/>
            <a:gdLst/>
            <a:ahLst/>
            <a:cxnLst/>
            <a:rect l="l" t="t" r="r" b="b"/>
            <a:pathLst>
              <a:path w="6087925" h="6671698">
                <a:moveTo>
                  <a:pt x="0" y="0"/>
                </a:moveTo>
                <a:lnTo>
                  <a:pt x="6087924" y="0"/>
                </a:lnTo>
                <a:lnTo>
                  <a:pt x="6087924" y="6671699"/>
                </a:lnTo>
                <a:lnTo>
                  <a:pt x="0" y="6671699"/>
                </a:lnTo>
                <a:lnTo>
                  <a:pt x="0" y="0"/>
                </a:lnTo>
                <a:close/>
              </a:path>
            </a:pathLst>
          </a:custGeom>
          <a:blipFill>
            <a:blip r:embed="rId4">
              <a:alphaModFix amt="36000"/>
            </a:blip>
            <a:stretch>
              <a:fillRect/>
            </a:stretch>
          </a:blipFill>
        </p:spPr>
      </p:sp>
      <p:pic>
        <p:nvPicPr>
          <p:cNvPr id="6" name="Picture 6"/>
          <p:cNvPicPr>
            <a:picLocks noChangeAspect="1"/>
          </p:cNvPicPr>
          <p:nvPr/>
        </p:nvPicPr>
        <p:blipFill>
          <a:blip r:embed="rId5"/>
          <a:stretch>
            <a:fillRect/>
          </a:stretch>
        </p:blipFill>
        <p:spPr>
          <a:xfrm>
            <a:off x="11435737" y="2609045"/>
            <a:ext cx="4937760" cy="4937760"/>
          </a:xfrm>
          <a:prstGeom prst="rect">
            <a:avLst/>
          </a:prstGeom>
        </p:spPr>
      </p:pic>
      <p:sp>
        <p:nvSpPr>
          <p:cNvPr id="7" name="TextBox 7"/>
          <p:cNvSpPr txBox="1"/>
          <p:nvPr/>
        </p:nvSpPr>
        <p:spPr>
          <a:xfrm>
            <a:off x="3595703" y="340128"/>
            <a:ext cx="11106119" cy="1798955"/>
          </a:xfrm>
          <a:prstGeom prst="rect">
            <a:avLst/>
          </a:prstGeom>
        </p:spPr>
        <p:txBody>
          <a:bodyPr lIns="0" tIns="0" rIns="0" bIns="0" rtlCol="0" anchor="t">
            <a:spAutoFit/>
          </a:bodyPr>
          <a:lstStyle/>
          <a:p>
            <a:pPr algn="ctr">
              <a:lnSpc>
                <a:spcPts val="14410"/>
              </a:lnSpc>
            </a:pPr>
            <a:r>
              <a:rPr lang="en-US" sz="11000">
                <a:solidFill>
                  <a:srgbClr val="32535A"/>
                </a:solidFill>
                <a:latin typeface="Dynapuff"/>
                <a:ea typeface="Dynapuff"/>
                <a:cs typeface="Dynapuff"/>
                <a:sym typeface="Dynapuff"/>
              </a:rPr>
              <a:t>Standards</a:t>
            </a:r>
          </a:p>
        </p:txBody>
      </p:sp>
      <p:sp>
        <p:nvSpPr>
          <p:cNvPr id="8" name="TextBox 8"/>
          <p:cNvSpPr txBox="1"/>
          <p:nvPr/>
        </p:nvSpPr>
        <p:spPr>
          <a:xfrm>
            <a:off x="9139238" y="4749165"/>
            <a:ext cx="9525" cy="712470"/>
          </a:xfrm>
          <a:prstGeom prst="rect">
            <a:avLst/>
          </a:prstGeom>
        </p:spPr>
        <p:txBody>
          <a:bodyPr lIns="0" tIns="0" rIns="0" bIns="0" rtlCol="0" anchor="t">
            <a:spAutoFit/>
          </a:bodyPr>
          <a:lstStyle/>
          <a:p>
            <a:pPr algn="ctr">
              <a:lnSpc>
                <a:spcPts val="5880"/>
              </a:lnSpc>
            </a:pPr>
            <a:endParaRPr/>
          </a:p>
        </p:txBody>
      </p:sp>
      <p:sp>
        <p:nvSpPr>
          <p:cNvPr id="9" name="TextBox 9"/>
          <p:cNvSpPr txBox="1"/>
          <p:nvPr/>
        </p:nvSpPr>
        <p:spPr>
          <a:xfrm>
            <a:off x="598635" y="2409152"/>
            <a:ext cx="9504574" cy="6598285"/>
          </a:xfrm>
          <a:prstGeom prst="rect">
            <a:avLst/>
          </a:prstGeom>
        </p:spPr>
        <p:txBody>
          <a:bodyPr lIns="0" tIns="0" rIns="0" bIns="0" rtlCol="0" anchor="t">
            <a:spAutoFit/>
          </a:bodyPr>
          <a:lstStyle/>
          <a:p>
            <a:pPr algn="ctr">
              <a:lnSpc>
                <a:spcPts val="6440"/>
              </a:lnSpc>
            </a:pPr>
            <a:r>
              <a:rPr lang="en-US" sz="4600">
                <a:solidFill>
                  <a:srgbClr val="32535A"/>
                </a:solidFill>
                <a:latin typeface="Canva Sans"/>
                <a:ea typeface="Canva Sans"/>
                <a:cs typeface="Canva Sans"/>
                <a:sym typeface="Canva Sans"/>
              </a:rPr>
              <a:t>The Sheena McCall Young People’s Concert aligns with the National Standards for General Music and Geography. </a:t>
            </a:r>
          </a:p>
          <a:p>
            <a:pPr algn="ctr">
              <a:lnSpc>
                <a:spcPts val="1260"/>
              </a:lnSpc>
            </a:pPr>
            <a:endParaRPr lang="en-US" sz="4600">
              <a:solidFill>
                <a:srgbClr val="32535A"/>
              </a:solidFill>
              <a:latin typeface="Canva Sans"/>
              <a:ea typeface="Canva Sans"/>
              <a:cs typeface="Canva Sans"/>
              <a:sym typeface="Canva Sans"/>
            </a:endParaRPr>
          </a:p>
          <a:p>
            <a:pPr algn="ctr">
              <a:lnSpc>
                <a:spcPts val="6440"/>
              </a:lnSpc>
            </a:pPr>
            <a:r>
              <a:rPr lang="en-US" sz="4600">
                <a:solidFill>
                  <a:srgbClr val="32535A"/>
                </a:solidFill>
                <a:latin typeface="Canva Sans"/>
                <a:ea typeface="Canva Sans"/>
                <a:cs typeface="Canva Sans"/>
                <a:sym typeface="Canva Sans"/>
              </a:rPr>
              <a:t>Click the link or scan the QR Code to access a full list of National Standards covered in this Teacher Guide and Concert.</a:t>
            </a:r>
          </a:p>
        </p:txBody>
      </p:sp>
      <p:sp>
        <p:nvSpPr>
          <p:cNvPr id="10" name="TextBox 10"/>
          <p:cNvSpPr txBox="1"/>
          <p:nvPr/>
        </p:nvSpPr>
        <p:spPr>
          <a:xfrm>
            <a:off x="10353997" y="7496793"/>
            <a:ext cx="7233414" cy="580390"/>
          </a:xfrm>
          <a:prstGeom prst="rect">
            <a:avLst/>
          </a:prstGeom>
        </p:spPr>
        <p:txBody>
          <a:bodyPr lIns="0" tIns="0" rIns="0" bIns="0" rtlCol="0" anchor="t">
            <a:spAutoFit/>
          </a:bodyPr>
          <a:lstStyle/>
          <a:p>
            <a:pPr algn="ctr">
              <a:lnSpc>
                <a:spcPts val="4759"/>
              </a:lnSpc>
            </a:pPr>
            <a:r>
              <a:rPr lang="en-US" sz="3399" b="1" u="sng">
                <a:solidFill>
                  <a:srgbClr val="000000"/>
                </a:solidFill>
                <a:latin typeface="Canva Sans Bold"/>
                <a:ea typeface="Canva Sans Bold"/>
                <a:cs typeface="Canva Sans Bold"/>
                <a:sym typeface="Canva Sans Bold"/>
                <a:hlinkClick r:id="rId6" tooltip="https://knoxvillesymphony.com/wp-content/uploads/2025/08/FY26-YPC-Tennessee-Standards.pdf"/>
              </a:rPr>
              <a:t>CLICK HERE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CE2ED"/>
        </a:solidFill>
        <a:effectLst/>
      </p:bgPr>
    </p:bg>
    <p:spTree>
      <p:nvGrpSpPr>
        <p:cNvPr id="1" name=""/>
        <p:cNvGrpSpPr/>
        <p:nvPr/>
      </p:nvGrpSpPr>
      <p:grpSpPr>
        <a:xfrm>
          <a:off x="0" y="0"/>
          <a:ext cx="0" cy="0"/>
          <a:chOff x="0" y="0"/>
          <a:chExt cx="0" cy="0"/>
        </a:xfrm>
      </p:grpSpPr>
      <p:sp>
        <p:nvSpPr>
          <p:cNvPr id="2" name="Freeform 2"/>
          <p:cNvSpPr/>
          <p:nvPr/>
        </p:nvSpPr>
        <p:spPr>
          <a:xfrm rot="-5400000">
            <a:off x="12674508" y="-1332377"/>
            <a:ext cx="6416252" cy="6718588"/>
          </a:xfrm>
          <a:custGeom>
            <a:avLst/>
            <a:gdLst/>
            <a:ahLst/>
            <a:cxnLst/>
            <a:rect l="l" t="t" r="r" b="b"/>
            <a:pathLst>
              <a:path w="6416252" h="6718588">
                <a:moveTo>
                  <a:pt x="0" y="0"/>
                </a:moveTo>
                <a:lnTo>
                  <a:pt x="6416252" y="0"/>
                </a:lnTo>
                <a:lnTo>
                  <a:pt x="6416252" y="6718588"/>
                </a:lnTo>
                <a:lnTo>
                  <a:pt x="0" y="6718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891959" y="-1483546"/>
            <a:ext cx="6416252" cy="6718588"/>
          </a:xfrm>
          <a:custGeom>
            <a:avLst/>
            <a:gdLst/>
            <a:ahLst/>
            <a:cxnLst/>
            <a:rect l="l" t="t" r="r" b="b"/>
            <a:pathLst>
              <a:path w="6416252" h="6718588">
                <a:moveTo>
                  <a:pt x="0" y="0"/>
                </a:moveTo>
                <a:lnTo>
                  <a:pt x="6416252" y="0"/>
                </a:lnTo>
                <a:lnTo>
                  <a:pt x="6416252" y="6718589"/>
                </a:lnTo>
                <a:lnTo>
                  <a:pt x="0" y="67185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hlinkClick r:id="rId4" tooltip="https://knoxvillesymphony.com/wp-content/uploads/2025/08/FY26-YPC-Tennessee-Standards.pdf"/>
          </p:cNvPr>
          <p:cNvSpPr/>
          <p:nvPr/>
        </p:nvSpPr>
        <p:spPr>
          <a:xfrm rot="-6637642">
            <a:off x="1567228" y="2032537"/>
            <a:ext cx="16423348" cy="16915433"/>
          </a:xfrm>
          <a:custGeom>
            <a:avLst/>
            <a:gdLst/>
            <a:ahLst/>
            <a:cxnLst/>
            <a:rect l="l" t="t" r="r" b="b"/>
            <a:pathLst>
              <a:path w="16423348" h="16915433">
                <a:moveTo>
                  <a:pt x="0" y="0"/>
                </a:moveTo>
                <a:lnTo>
                  <a:pt x="16423348" y="0"/>
                </a:lnTo>
                <a:lnTo>
                  <a:pt x="16423348" y="16915433"/>
                </a:lnTo>
                <a:lnTo>
                  <a:pt x="0" y="16915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231253" y="371632"/>
            <a:ext cx="16007872" cy="1105738"/>
          </a:xfrm>
          <a:prstGeom prst="rect">
            <a:avLst/>
          </a:prstGeom>
        </p:spPr>
        <p:txBody>
          <a:bodyPr lIns="0" tIns="0" rIns="0" bIns="0" rtlCol="0" anchor="t">
            <a:spAutoFit/>
          </a:bodyPr>
          <a:lstStyle/>
          <a:p>
            <a:pPr algn="ctr">
              <a:lnSpc>
                <a:spcPts val="8853"/>
              </a:lnSpc>
            </a:pPr>
            <a:r>
              <a:rPr lang="en-US" sz="6758">
                <a:solidFill>
                  <a:srgbClr val="A62A2A"/>
                </a:solidFill>
                <a:latin typeface="Dynapuff"/>
                <a:ea typeface="Dynapuff"/>
                <a:cs typeface="Dynapuff"/>
                <a:sym typeface="Dynapuff"/>
              </a:rPr>
              <a:t>Sponsors and Acknowledgements</a:t>
            </a:r>
          </a:p>
        </p:txBody>
      </p:sp>
      <p:sp>
        <p:nvSpPr>
          <p:cNvPr id="6" name="Freeform 6"/>
          <p:cNvSpPr/>
          <p:nvPr/>
        </p:nvSpPr>
        <p:spPr>
          <a:xfrm>
            <a:off x="6084715" y="1766964"/>
            <a:ext cx="5462900" cy="943592"/>
          </a:xfrm>
          <a:custGeom>
            <a:avLst/>
            <a:gdLst/>
            <a:ahLst/>
            <a:cxnLst/>
            <a:rect l="l" t="t" r="r" b="b"/>
            <a:pathLst>
              <a:path w="5462900" h="943592">
                <a:moveTo>
                  <a:pt x="0" y="0"/>
                </a:moveTo>
                <a:lnTo>
                  <a:pt x="5462900" y="0"/>
                </a:lnTo>
                <a:lnTo>
                  <a:pt x="5462900" y="943592"/>
                </a:lnTo>
                <a:lnTo>
                  <a:pt x="0" y="943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33937" y="5626489"/>
            <a:ext cx="1067831" cy="1091015"/>
          </a:xfrm>
          <a:custGeom>
            <a:avLst/>
            <a:gdLst/>
            <a:ahLst/>
            <a:cxnLst/>
            <a:rect l="l" t="t" r="r" b="b"/>
            <a:pathLst>
              <a:path w="1067831" h="1091015">
                <a:moveTo>
                  <a:pt x="0" y="0"/>
                </a:moveTo>
                <a:lnTo>
                  <a:pt x="1067830" y="0"/>
                </a:lnTo>
                <a:lnTo>
                  <a:pt x="1067830" y="1091015"/>
                </a:lnTo>
                <a:lnTo>
                  <a:pt x="0" y="10910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6705210" y="3716786"/>
            <a:ext cx="1067831" cy="1091015"/>
          </a:xfrm>
          <a:custGeom>
            <a:avLst/>
            <a:gdLst/>
            <a:ahLst/>
            <a:cxnLst/>
            <a:rect l="l" t="t" r="r" b="b"/>
            <a:pathLst>
              <a:path w="1067831" h="1091015">
                <a:moveTo>
                  <a:pt x="0" y="0"/>
                </a:moveTo>
                <a:lnTo>
                  <a:pt x="1067830" y="0"/>
                </a:lnTo>
                <a:lnTo>
                  <a:pt x="1067830" y="1091015"/>
                </a:lnTo>
                <a:lnTo>
                  <a:pt x="0" y="10910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9693001" y="4077046"/>
            <a:ext cx="4944682" cy="1788327"/>
          </a:xfrm>
          <a:custGeom>
            <a:avLst/>
            <a:gdLst/>
            <a:ahLst/>
            <a:cxnLst/>
            <a:rect l="l" t="t" r="r" b="b"/>
            <a:pathLst>
              <a:path w="4944682" h="1788327">
                <a:moveTo>
                  <a:pt x="0" y="0"/>
                </a:moveTo>
                <a:lnTo>
                  <a:pt x="4944682" y="0"/>
                </a:lnTo>
                <a:lnTo>
                  <a:pt x="4944682" y="1788326"/>
                </a:lnTo>
                <a:lnTo>
                  <a:pt x="0" y="1788326"/>
                </a:lnTo>
                <a:lnTo>
                  <a:pt x="0" y="0"/>
                </a:lnTo>
                <a:close/>
              </a:path>
            </a:pathLst>
          </a:custGeom>
          <a:blipFill>
            <a:blip r:embed="rId11"/>
            <a:stretch>
              <a:fillRect/>
            </a:stretch>
          </a:blipFill>
        </p:spPr>
      </p:sp>
      <p:sp>
        <p:nvSpPr>
          <p:cNvPr id="10" name="Freeform 10"/>
          <p:cNvSpPr/>
          <p:nvPr/>
        </p:nvSpPr>
        <p:spPr>
          <a:xfrm>
            <a:off x="2132734" y="6434957"/>
            <a:ext cx="3088930" cy="3088930"/>
          </a:xfrm>
          <a:custGeom>
            <a:avLst/>
            <a:gdLst/>
            <a:ahLst/>
            <a:cxnLst/>
            <a:rect l="l" t="t" r="r" b="b"/>
            <a:pathLst>
              <a:path w="3088930" h="3088930">
                <a:moveTo>
                  <a:pt x="0" y="0"/>
                </a:moveTo>
                <a:lnTo>
                  <a:pt x="3088930" y="0"/>
                </a:lnTo>
                <a:lnTo>
                  <a:pt x="3088930" y="3088930"/>
                </a:lnTo>
                <a:lnTo>
                  <a:pt x="0" y="3088930"/>
                </a:lnTo>
                <a:lnTo>
                  <a:pt x="0" y="0"/>
                </a:lnTo>
                <a:close/>
              </a:path>
            </a:pathLst>
          </a:custGeom>
          <a:blipFill>
            <a:blip r:embed="rId12"/>
            <a:stretch>
              <a:fillRect/>
            </a:stretch>
          </a:blipFill>
        </p:spPr>
      </p:sp>
      <p:sp>
        <p:nvSpPr>
          <p:cNvPr id="11" name="Freeform 11"/>
          <p:cNvSpPr/>
          <p:nvPr/>
        </p:nvSpPr>
        <p:spPr>
          <a:xfrm>
            <a:off x="13016609" y="6434957"/>
            <a:ext cx="3242148" cy="3242148"/>
          </a:xfrm>
          <a:custGeom>
            <a:avLst/>
            <a:gdLst/>
            <a:ahLst/>
            <a:cxnLst/>
            <a:rect l="l" t="t" r="r" b="b"/>
            <a:pathLst>
              <a:path w="3242148" h="3242148">
                <a:moveTo>
                  <a:pt x="0" y="0"/>
                </a:moveTo>
                <a:lnTo>
                  <a:pt x="3242147" y="0"/>
                </a:lnTo>
                <a:lnTo>
                  <a:pt x="3242147" y="3242148"/>
                </a:lnTo>
                <a:lnTo>
                  <a:pt x="0" y="3242148"/>
                </a:lnTo>
                <a:lnTo>
                  <a:pt x="0" y="0"/>
                </a:lnTo>
                <a:close/>
              </a:path>
            </a:pathLst>
          </a:custGeom>
          <a:blipFill>
            <a:blip r:embed="rId13"/>
            <a:stretch>
              <a:fillRect/>
            </a:stretch>
          </a:blipFill>
        </p:spPr>
      </p:sp>
      <p:grpSp>
        <p:nvGrpSpPr>
          <p:cNvPr id="12" name="Group 12"/>
          <p:cNvGrpSpPr/>
          <p:nvPr/>
        </p:nvGrpSpPr>
        <p:grpSpPr>
          <a:xfrm>
            <a:off x="17107450" y="9258300"/>
            <a:ext cx="831327" cy="837609"/>
            <a:chOff x="0" y="0"/>
            <a:chExt cx="1108436" cy="1116813"/>
          </a:xfrm>
        </p:grpSpPr>
        <p:sp>
          <p:nvSpPr>
            <p:cNvPr id="13" name="Freeform 13"/>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211712" y="212337"/>
              <a:ext cx="68501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37</a:t>
              </a:r>
            </a:p>
          </p:txBody>
        </p:sp>
      </p:grpSp>
      <p:sp>
        <p:nvSpPr>
          <p:cNvPr id="15" name="Freeform 15"/>
          <p:cNvSpPr/>
          <p:nvPr/>
        </p:nvSpPr>
        <p:spPr>
          <a:xfrm>
            <a:off x="4905893" y="3916131"/>
            <a:ext cx="3910273" cy="2150650"/>
          </a:xfrm>
          <a:custGeom>
            <a:avLst/>
            <a:gdLst/>
            <a:ahLst/>
            <a:cxnLst/>
            <a:rect l="l" t="t" r="r" b="b"/>
            <a:pathLst>
              <a:path w="3910273" h="2150650">
                <a:moveTo>
                  <a:pt x="0" y="0"/>
                </a:moveTo>
                <a:lnTo>
                  <a:pt x="3910272" y="0"/>
                </a:lnTo>
                <a:lnTo>
                  <a:pt x="3910272" y="2150649"/>
                </a:lnTo>
                <a:lnTo>
                  <a:pt x="0" y="2150649"/>
                </a:lnTo>
                <a:lnTo>
                  <a:pt x="0" y="0"/>
                </a:lnTo>
                <a:close/>
              </a:path>
            </a:pathLst>
          </a:custGeom>
          <a:blipFill>
            <a:blip r:embed="rId16"/>
            <a:stretch>
              <a:fillRect/>
            </a:stretch>
          </a:blipFill>
        </p:spPr>
      </p:sp>
      <p:sp>
        <p:nvSpPr>
          <p:cNvPr id="16" name="Freeform 16">
            <a:hlinkClick r:id="rId4" tooltip="https://knoxvillesymphony.com/wp-content/uploads/2025/08/FY26-YPC-Tennessee-Standards.pdf"/>
          </p:cNvPr>
          <p:cNvSpPr/>
          <p:nvPr/>
        </p:nvSpPr>
        <p:spPr>
          <a:xfrm>
            <a:off x="6812713" y="6397976"/>
            <a:ext cx="4844951" cy="1574962"/>
          </a:xfrm>
          <a:custGeom>
            <a:avLst/>
            <a:gdLst/>
            <a:ahLst/>
            <a:cxnLst/>
            <a:rect l="l" t="t" r="r" b="b"/>
            <a:pathLst>
              <a:path w="4844951" h="1574962">
                <a:moveTo>
                  <a:pt x="0" y="0"/>
                </a:moveTo>
                <a:lnTo>
                  <a:pt x="4844952" y="0"/>
                </a:lnTo>
                <a:lnTo>
                  <a:pt x="4844952" y="1574962"/>
                </a:lnTo>
                <a:lnTo>
                  <a:pt x="0" y="1574962"/>
                </a:lnTo>
                <a:lnTo>
                  <a:pt x="0" y="0"/>
                </a:lnTo>
                <a:close/>
              </a:path>
            </a:pathLst>
          </a:custGeom>
          <a:blipFill>
            <a:blip r:embed="rId17"/>
            <a:stretch>
              <a:fillRect/>
            </a:stretch>
          </a:blipFill>
        </p:spPr>
      </p:sp>
      <p:sp>
        <p:nvSpPr>
          <p:cNvPr id="17" name="TextBox 17"/>
          <p:cNvSpPr txBox="1"/>
          <p:nvPr/>
        </p:nvSpPr>
        <p:spPr>
          <a:xfrm>
            <a:off x="6159698" y="8429342"/>
            <a:ext cx="5968603" cy="712471"/>
          </a:xfrm>
          <a:prstGeom prst="rect">
            <a:avLst/>
          </a:prstGeom>
        </p:spPr>
        <p:txBody>
          <a:bodyPr lIns="0" tIns="0" rIns="0" bIns="0" rtlCol="0" anchor="t">
            <a:spAutoFit/>
          </a:bodyPr>
          <a:lstStyle/>
          <a:p>
            <a:pPr algn="ctr">
              <a:lnSpc>
                <a:spcPts val="5879"/>
              </a:lnSpc>
              <a:spcBef>
                <a:spcPct val="0"/>
              </a:spcBef>
            </a:pPr>
            <a:r>
              <a:rPr lang="en-US" sz="4199" b="1">
                <a:solidFill>
                  <a:srgbClr val="7A0800"/>
                </a:solidFill>
                <a:latin typeface="Canva Sans Bold"/>
                <a:ea typeface="Canva Sans Bold"/>
                <a:cs typeface="Canva Sans Bold"/>
                <a:sym typeface="Canva Sans Bold"/>
              </a:rPr>
              <a:t>Randy and Jenny Boyd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sp>
        <p:nvSpPr>
          <p:cNvPr id="2" name="AutoShape 2"/>
          <p:cNvSpPr/>
          <p:nvPr/>
        </p:nvSpPr>
        <p:spPr>
          <a:xfrm>
            <a:off x="9148762" y="-9481"/>
            <a:ext cx="19050" cy="10287000"/>
          </a:xfrm>
          <a:prstGeom prst="line">
            <a:avLst/>
          </a:prstGeom>
          <a:ln w="47625" cap="flat">
            <a:solidFill>
              <a:srgbClr val="676BB2"/>
            </a:solidFill>
            <a:prstDash val="sysDash"/>
            <a:headEnd type="none" w="sm" len="sm"/>
            <a:tailEnd type="none" w="sm" len="sm"/>
          </a:ln>
        </p:spPr>
      </p:sp>
      <p:sp>
        <p:nvSpPr>
          <p:cNvPr id="3" name="Freeform 3"/>
          <p:cNvSpPr/>
          <p:nvPr/>
        </p:nvSpPr>
        <p:spPr>
          <a:xfrm>
            <a:off x="11767351" y="460491"/>
            <a:ext cx="4096389" cy="1136418"/>
          </a:xfrm>
          <a:custGeom>
            <a:avLst/>
            <a:gdLst/>
            <a:ahLst/>
            <a:cxnLst/>
            <a:rect l="l" t="t" r="r" b="b"/>
            <a:pathLst>
              <a:path w="4096389" h="1136418">
                <a:moveTo>
                  <a:pt x="0" y="0"/>
                </a:moveTo>
                <a:lnTo>
                  <a:pt x="4096389" y="0"/>
                </a:lnTo>
                <a:lnTo>
                  <a:pt x="4096389" y="1136418"/>
                </a:lnTo>
                <a:lnTo>
                  <a:pt x="0" y="1136418"/>
                </a:lnTo>
                <a:lnTo>
                  <a:pt x="0" y="0"/>
                </a:lnTo>
                <a:close/>
              </a:path>
            </a:pathLst>
          </a:custGeom>
          <a:blipFill>
            <a:blip r:embed="rId2"/>
            <a:stretch>
              <a:fillRect/>
            </a:stretch>
          </a:blipFill>
        </p:spPr>
      </p:sp>
      <p:sp>
        <p:nvSpPr>
          <p:cNvPr id="4" name="Freeform 4"/>
          <p:cNvSpPr/>
          <p:nvPr/>
        </p:nvSpPr>
        <p:spPr>
          <a:xfrm>
            <a:off x="4168580" y="4661792"/>
            <a:ext cx="3985029" cy="2198148"/>
          </a:xfrm>
          <a:custGeom>
            <a:avLst/>
            <a:gdLst/>
            <a:ahLst/>
            <a:cxnLst/>
            <a:rect l="l" t="t" r="r" b="b"/>
            <a:pathLst>
              <a:path w="3985029" h="2198148">
                <a:moveTo>
                  <a:pt x="0" y="0"/>
                </a:moveTo>
                <a:lnTo>
                  <a:pt x="3985029" y="0"/>
                </a:lnTo>
                <a:lnTo>
                  <a:pt x="3985029" y="2198147"/>
                </a:lnTo>
                <a:lnTo>
                  <a:pt x="0" y="2198147"/>
                </a:lnTo>
                <a:lnTo>
                  <a:pt x="0" y="0"/>
                </a:lnTo>
                <a:close/>
              </a:path>
            </a:pathLst>
          </a:custGeom>
          <a:blipFill>
            <a:blip r:embed="rId3"/>
            <a:stretch>
              <a:fillRect/>
            </a:stretch>
          </a:blipFill>
        </p:spPr>
      </p:sp>
      <p:sp>
        <p:nvSpPr>
          <p:cNvPr id="5" name="Freeform 5"/>
          <p:cNvSpPr/>
          <p:nvPr/>
        </p:nvSpPr>
        <p:spPr>
          <a:xfrm>
            <a:off x="6097089" y="7146980"/>
            <a:ext cx="1930905" cy="1930905"/>
          </a:xfrm>
          <a:custGeom>
            <a:avLst/>
            <a:gdLst/>
            <a:ahLst/>
            <a:cxnLst/>
            <a:rect l="l" t="t" r="r" b="b"/>
            <a:pathLst>
              <a:path w="1930905" h="1930905">
                <a:moveTo>
                  <a:pt x="0" y="0"/>
                </a:moveTo>
                <a:lnTo>
                  <a:pt x="1930905" y="0"/>
                </a:lnTo>
                <a:lnTo>
                  <a:pt x="1930905" y="1930905"/>
                </a:lnTo>
                <a:lnTo>
                  <a:pt x="0" y="1930905"/>
                </a:lnTo>
                <a:lnTo>
                  <a:pt x="0" y="0"/>
                </a:lnTo>
                <a:close/>
              </a:path>
            </a:pathLst>
          </a:custGeom>
          <a:blipFill>
            <a:blip r:embed="rId4"/>
            <a:stretch>
              <a:fillRect/>
            </a:stretch>
          </a:blipFill>
        </p:spPr>
      </p:sp>
      <p:sp>
        <p:nvSpPr>
          <p:cNvPr id="6" name="Freeform 6"/>
          <p:cNvSpPr/>
          <p:nvPr/>
        </p:nvSpPr>
        <p:spPr>
          <a:xfrm>
            <a:off x="892708" y="7307395"/>
            <a:ext cx="4451822" cy="1610076"/>
          </a:xfrm>
          <a:custGeom>
            <a:avLst/>
            <a:gdLst/>
            <a:ahLst/>
            <a:cxnLst/>
            <a:rect l="l" t="t" r="r" b="b"/>
            <a:pathLst>
              <a:path w="4451822" h="1610076">
                <a:moveTo>
                  <a:pt x="0" y="0"/>
                </a:moveTo>
                <a:lnTo>
                  <a:pt x="4451822" y="0"/>
                </a:lnTo>
                <a:lnTo>
                  <a:pt x="4451822" y="1610076"/>
                </a:lnTo>
                <a:lnTo>
                  <a:pt x="0" y="1610076"/>
                </a:lnTo>
                <a:lnTo>
                  <a:pt x="0" y="0"/>
                </a:lnTo>
                <a:close/>
              </a:path>
            </a:pathLst>
          </a:custGeom>
          <a:blipFill>
            <a:blip r:embed="rId5"/>
            <a:stretch>
              <a:fillRect/>
            </a:stretch>
          </a:blipFill>
        </p:spPr>
      </p:sp>
      <p:sp>
        <p:nvSpPr>
          <p:cNvPr id="7" name="Freeform 7"/>
          <p:cNvSpPr/>
          <p:nvPr/>
        </p:nvSpPr>
        <p:spPr>
          <a:xfrm>
            <a:off x="9549273" y="2975136"/>
            <a:ext cx="8532546" cy="3884803"/>
          </a:xfrm>
          <a:custGeom>
            <a:avLst/>
            <a:gdLst/>
            <a:ahLst/>
            <a:cxnLst/>
            <a:rect l="l" t="t" r="r" b="b"/>
            <a:pathLst>
              <a:path w="8532546" h="3884803">
                <a:moveTo>
                  <a:pt x="0" y="0"/>
                </a:moveTo>
                <a:lnTo>
                  <a:pt x="8532546" y="0"/>
                </a:lnTo>
                <a:lnTo>
                  <a:pt x="8532546" y="3884803"/>
                </a:lnTo>
                <a:lnTo>
                  <a:pt x="0" y="3884803"/>
                </a:lnTo>
                <a:lnTo>
                  <a:pt x="0" y="0"/>
                </a:lnTo>
                <a:close/>
              </a:path>
            </a:pathLst>
          </a:custGeom>
          <a:blipFill>
            <a:blip r:embed="rId6"/>
            <a:stretch>
              <a:fillRect/>
            </a:stretch>
          </a:blipFill>
        </p:spPr>
      </p:sp>
      <p:sp>
        <p:nvSpPr>
          <p:cNvPr id="8" name="Freeform 8"/>
          <p:cNvSpPr/>
          <p:nvPr/>
        </p:nvSpPr>
        <p:spPr>
          <a:xfrm>
            <a:off x="1119904" y="4722198"/>
            <a:ext cx="2077335" cy="2077335"/>
          </a:xfrm>
          <a:custGeom>
            <a:avLst/>
            <a:gdLst/>
            <a:ahLst/>
            <a:cxnLst/>
            <a:rect l="l" t="t" r="r" b="b"/>
            <a:pathLst>
              <a:path w="2077335" h="2077335">
                <a:moveTo>
                  <a:pt x="0" y="0"/>
                </a:moveTo>
                <a:lnTo>
                  <a:pt x="2077335" y="0"/>
                </a:lnTo>
                <a:lnTo>
                  <a:pt x="2077335" y="2077335"/>
                </a:lnTo>
                <a:lnTo>
                  <a:pt x="0" y="2077335"/>
                </a:lnTo>
                <a:lnTo>
                  <a:pt x="0" y="0"/>
                </a:lnTo>
                <a:close/>
              </a:path>
            </a:pathLst>
          </a:custGeom>
          <a:blipFill>
            <a:blip r:embed="rId7"/>
            <a:stretch>
              <a:fillRect/>
            </a:stretch>
          </a:blipFill>
        </p:spPr>
      </p:sp>
      <p:sp>
        <p:nvSpPr>
          <p:cNvPr id="9" name="Freeform 9"/>
          <p:cNvSpPr/>
          <p:nvPr/>
        </p:nvSpPr>
        <p:spPr>
          <a:xfrm>
            <a:off x="2163279" y="2624169"/>
            <a:ext cx="4903970" cy="1594148"/>
          </a:xfrm>
          <a:custGeom>
            <a:avLst/>
            <a:gdLst/>
            <a:ahLst/>
            <a:cxnLst/>
            <a:rect l="l" t="t" r="r" b="b"/>
            <a:pathLst>
              <a:path w="4903970" h="1594148">
                <a:moveTo>
                  <a:pt x="0" y="0"/>
                </a:moveTo>
                <a:lnTo>
                  <a:pt x="4903969" y="0"/>
                </a:lnTo>
                <a:lnTo>
                  <a:pt x="4903969" y="1594148"/>
                </a:lnTo>
                <a:lnTo>
                  <a:pt x="0" y="1594148"/>
                </a:lnTo>
                <a:lnTo>
                  <a:pt x="0" y="0"/>
                </a:lnTo>
                <a:close/>
              </a:path>
            </a:pathLst>
          </a:custGeom>
          <a:blipFill>
            <a:blip r:embed="rId8"/>
            <a:stretch>
              <a:fillRect/>
            </a:stretch>
          </a:blipFill>
        </p:spPr>
      </p:sp>
      <p:sp>
        <p:nvSpPr>
          <p:cNvPr id="10" name="TextBox 10"/>
          <p:cNvSpPr txBox="1"/>
          <p:nvPr/>
        </p:nvSpPr>
        <p:spPr>
          <a:xfrm>
            <a:off x="276673" y="593841"/>
            <a:ext cx="8677180" cy="775336"/>
          </a:xfrm>
          <a:prstGeom prst="rect">
            <a:avLst/>
          </a:prstGeom>
        </p:spPr>
        <p:txBody>
          <a:bodyPr lIns="0" tIns="0" rIns="0" bIns="0" rtlCol="0" anchor="t">
            <a:spAutoFit/>
          </a:bodyPr>
          <a:lstStyle/>
          <a:p>
            <a:pPr marL="0" lvl="0" indent="0" algn="ctr">
              <a:lnSpc>
                <a:spcPts val="5820"/>
              </a:lnSpc>
              <a:spcBef>
                <a:spcPct val="0"/>
              </a:spcBef>
            </a:pPr>
            <a:r>
              <a:rPr lang="en-US" sz="6000" b="1" spc="-336">
                <a:solidFill>
                  <a:srgbClr val="162941"/>
                </a:solidFill>
                <a:latin typeface="Canva Sans Bold"/>
                <a:ea typeface="Canva Sans Bold"/>
                <a:cs typeface="Canva Sans Bold"/>
                <a:sym typeface="Canva Sans Bold"/>
              </a:rPr>
              <a:t>Sponsored by</a:t>
            </a:r>
          </a:p>
        </p:txBody>
      </p:sp>
      <p:sp>
        <p:nvSpPr>
          <p:cNvPr id="11" name="TextBox 11"/>
          <p:cNvSpPr txBox="1"/>
          <p:nvPr/>
        </p:nvSpPr>
        <p:spPr>
          <a:xfrm>
            <a:off x="9476956" y="2018062"/>
            <a:ext cx="8677180" cy="924437"/>
          </a:xfrm>
          <a:prstGeom prst="rect">
            <a:avLst/>
          </a:prstGeom>
        </p:spPr>
        <p:txBody>
          <a:bodyPr lIns="0" tIns="0" rIns="0" bIns="0" rtlCol="0" anchor="t">
            <a:spAutoFit/>
          </a:bodyPr>
          <a:lstStyle/>
          <a:p>
            <a:pPr algn="ctr">
              <a:lnSpc>
                <a:spcPts val="2328"/>
              </a:lnSpc>
            </a:pPr>
            <a:r>
              <a:rPr lang="en-US" sz="2400" b="1" spc="-134">
                <a:solidFill>
                  <a:srgbClr val="000000"/>
                </a:solidFill>
                <a:latin typeface="Canva Sans Bold"/>
                <a:ea typeface="Canva Sans Bold"/>
                <a:cs typeface="Canva Sans Bold"/>
                <a:sym typeface="Canva Sans Bold"/>
              </a:rPr>
              <a:t>Aram Demirjian, Music Director</a:t>
            </a:r>
          </a:p>
          <a:p>
            <a:pPr algn="ctr">
              <a:lnSpc>
                <a:spcPts val="2813"/>
              </a:lnSpc>
            </a:pPr>
            <a:endParaRPr lang="en-US" sz="2400" b="1" spc="-134">
              <a:solidFill>
                <a:srgbClr val="000000"/>
              </a:solidFill>
              <a:latin typeface="Canva Sans Bold"/>
              <a:ea typeface="Canva Sans Bold"/>
              <a:cs typeface="Canva Sans Bold"/>
              <a:sym typeface="Canva Sans Bold"/>
            </a:endParaRPr>
          </a:p>
          <a:p>
            <a:pPr marL="0" lvl="0" indent="0" algn="ctr">
              <a:lnSpc>
                <a:spcPts val="2134"/>
              </a:lnSpc>
              <a:spcBef>
                <a:spcPct val="0"/>
              </a:spcBef>
            </a:pPr>
            <a:r>
              <a:rPr lang="en-US" sz="2200" b="1" i="1" spc="-123">
                <a:solidFill>
                  <a:srgbClr val="112838"/>
                </a:solidFill>
                <a:latin typeface="Canva Sans Bold Italics"/>
                <a:ea typeface="Canva Sans Bold Italics"/>
                <a:cs typeface="Canva Sans Bold Italics"/>
                <a:sym typeface="Canva Sans Bold Italics"/>
              </a:rPr>
              <a:t>Presents</a:t>
            </a:r>
          </a:p>
        </p:txBody>
      </p:sp>
      <p:sp>
        <p:nvSpPr>
          <p:cNvPr id="12" name="TextBox 12"/>
          <p:cNvSpPr txBox="1"/>
          <p:nvPr/>
        </p:nvSpPr>
        <p:spPr>
          <a:xfrm>
            <a:off x="9364932" y="7630784"/>
            <a:ext cx="8901227" cy="582217"/>
          </a:xfrm>
          <a:prstGeom prst="rect">
            <a:avLst/>
          </a:prstGeom>
        </p:spPr>
        <p:txBody>
          <a:bodyPr lIns="0" tIns="0" rIns="0" bIns="0" rtlCol="0" anchor="t">
            <a:spAutoFit/>
          </a:bodyPr>
          <a:lstStyle/>
          <a:p>
            <a:pPr algn="ctr">
              <a:lnSpc>
                <a:spcPts val="4895"/>
              </a:lnSpc>
            </a:pPr>
            <a:r>
              <a:rPr lang="en-US" sz="3496" b="1">
                <a:solidFill>
                  <a:srgbClr val="162941"/>
                </a:solidFill>
                <a:latin typeface="Canva Sans Bold"/>
                <a:ea typeface="Canva Sans Bold"/>
                <a:cs typeface="Canva Sans Bold"/>
                <a:sym typeface="Canva Sans Bold"/>
              </a:rPr>
              <a:t>Sheena McCall Young People's Concert</a:t>
            </a:r>
          </a:p>
        </p:txBody>
      </p:sp>
      <p:sp>
        <p:nvSpPr>
          <p:cNvPr id="13" name="TextBox 13"/>
          <p:cNvSpPr txBox="1"/>
          <p:nvPr/>
        </p:nvSpPr>
        <p:spPr>
          <a:xfrm>
            <a:off x="11622865" y="8248859"/>
            <a:ext cx="4385361" cy="668611"/>
          </a:xfrm>
          <a:prstGeom prst="rect">
            <a:avLst/>
          </a:prstGeom>
        </p:spPr>
        <p:txBody>
          <a:bodyPr lIns="0" tIns="0" rIns="0" bIns="0" rtlCol="0" anchor="t">
            <a:spAutoFit/>
          </a:bodyPr>
          <a:lstStyle/>
          <a:p>
            <a:pPr algn="ctr">
              <a:lnSpc>
                <a:spcPts val="4858"/>
              </a:lnSpc>
            </a:pPr>
            <a:r>
              <a:rPr lang="en-US" sz="3470">
                <a:solidFill>
                  <a:srgbClr val="162941"/>
                </a:solidFill>
                <a:latin typeface="Heading Now 71-78"/>
                <a:ea typeface="Heading Now 71-78"/>
                <a:cs typeface="Heading Now 71-78"/>
                <a:sym typeface="Heading Now 71-78"/>
              </a:rPr>
              <a:t>Knoxville Fall 2025</a:t>
            </a:r>
          </a:p>
        </p:txBody>
      </p:sp>
      <p:sp>
        <p:nvSpPr>
          <p:cNvPr id="14" name="TextBox 14"/>
          <p:cNvSpPr txBox="1"/>
          <p:nvPr/>
        </p:nvSpPr>
        <p:spPr>
          <a:xfrm>
            <a:off x="62714" y="9442094"/>
            <a:ext cx="9105098" cy="471265"/>
          </a:xfrm>
          <a:prstGeom prst="rect">
            <a:avLst/>
          </a:prstGeom>
        </p:spPr>
        <p:txBody>
          <a:bodyPr lIns="0" tIns="0" rIns="0" bIns="0" rtlCol="0" anchor="t">
            <a:spAutoFit/>
          </a:bodyPr>
          <a:lstStyle/>
          <a:p>
            <a:pPr algn="ctr">
              <a:lnSpc>
                <a:spcPts val="3949"/>
              </a:lnSpc>
            </a:pPr>
            <a:r>
              <a:rPr lang="en-US" sz="2821" b="1">
                <a:solidFill>
                  <a:srgbClr val="162941"/>
                </a:solidFill>
                <a:latin typeface="Canva Sans Bold"/>
                <a:ea typeface="Canva Sans Bold"/>
                <a:cs typeface="Canva Sans Bold"/>
                <a:sym typeface="Canva Sans Bold"/>
              </a:rPr>
              <a:t>knoxvillesymphony.com</a:t>
            </a:r>
          </a:p>
        </p:txBody>
      </p:sp>
      <p:sp>
        <p:nvSpPr>
          <p:cNvPr id="15" name="TextBox 15"/>
          <p:cNvSpPr txBox="1"/>
          <p:nvPr/>
        </p:nvSpPr>
        <p:spPr>
          <a:xfrm>
            <a:off x="1119905" y="1739234"/>
            <a:ext cx="6995604" cy="712471"/>
          </a:xfrm>
          <a:prstGeom prst="rect">
            <a:avLst/>
          </a:prstGeom>
        </p:spPr>
        <p:txBody>
          <a:bodyPr wrap="square" lIns="0" tIns="0" rIns="0" bIns="0" rtlCol="0" anchor="t">
            <a:spAutoFit/>
          </a:bodyPr>
          <a:lstStyle/>
          <a:p>
            <a:pPr algn="ctr">
              <a:lnSpc>
                <a:spcPts val="5879"/>
              </a:lnSpc>
              <a:spcBef>
                <a:spcPct val="0"/>
              </a:spcBef>
            </a:pPr>
            <a:r>
              <a:rPr lang="en-US" sz="4199" b="1" dirty="0">
                <a:solidFill>
                  <a:srgbClr val="162941"/>
                </a:solidFill>
                <a:latin typeface="Canva Sans Bold"/>
                <a:ea typeface="Canva Sans Bold"/>
                <a:cs typeface="Canva Sans Bold"/>
                <a:sym typeface="Canva Sans Bold"/>
              </a:rPr>
              <a:t>Randy and Jenny Boyd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sp>
        <p:nvSpPr>
          <p:cNvPr id="2" name="AutoShape 2"/>
          <p:cNvSpPr/>
          <p:nvPr/>
        </p:nvSpPr>
        <p:spPr>
          <a:xfrm>
            <a:off x="9167812" y="-225958"/>
            <a:ext cx="19050" cy="10287000"/>
          </a:xfrm>
          <a:prstGeom prst="line">
            <a:avLst/>
          </a:prstGeom>
          <a:ln w="47625" cap="flat">
            <a:solidFill>
              <a:srgbClr val="676BB2"/>
            </a:solidFill>
            <a:prstDash val="sysDash"/>
            <a:headEnd type="none" w="sm" len="sm"/>
            <a:tailEnd type="none" w="sm" len="sm"/>
          </a:ln>
        </p:spPr>
      </p:sp>
      <p:sp>
        <p:nvSpPr>
          <p:cNvPr id="3" name="Freeform 3"/>
          <p:cNvSpPr/>
          <p:nvPr/>
        </p:nvSpPr>
        <p:spPr>
          <a:xfrm>
            <a:off x="1381125" y="1028700"/>
            <a:ext cx="6372225" cy="4864543"/>
          </a:xfrm>
          <a:custGeom>
            <a:avLst/>
            <a:gdLst/>
            <a:ahLst/>
            <a:cxnLst/>
            <a:rect l="l" t="t" r="r" b="b"/>
            <a:pathLst>
              <a:path w="6372225" h="4864543">
                <a:moveTo>
                  <a:pt x="0" y="0"/>
                </a:moveTo>
                <a:lnTo>
                  <a:pt x="6372225" y="0"/>
                </a:lnTo>
                <a:lnTo>
                  <a:pt x="6372225" y="4864543"/>
                </a:lnTo>
                <a:lnTo>
                  <a:pt x="0" y="4864543"/>
                </a:lnTo>
                <a:lnTo>
                  <a:pt x="0" y="0"/>
                </a:lnTo>
                <a:close/>
              </a:path>
            </a:pathLst>
          </a:custGeom>
          <a:blipFill>
            <a:blip r:embed="rId2"/>
            <a:stretch>
              <a:fillRect r="-49625"/>
            </a:stretch>
          </a:blipFill>
        </p:spPr>
      </p:sp>
      <p:sp>
        <p:nvSpPr>
          <p:cNvPr id="4" name="TextBox 4"/>
          <p:cNvSpPr txBox="1"/>
          <p:nvPr/>
        </p:nvSpPr>
        <p:spPr>
          <a:xfrm>
            <a:off x="9392718" y="64770"/>
            <a:ext cx="8749794" cy="1303130"/>
          </a:xfrm>
          <a:prstGeom prst="rect">
            <a:avLst/>
          </a:prstGeom>
        </p:spPr>
        <p:txBody>
          <a:bodyPr lIns="0" tIns="0" rIns="0" bIns="0" rtlCol="0" anchor="t">
            <a:spAutoFit/>
          </a:bodyPr>
          <a:lstStyle/>
          <a:p>
            <a:pPr algn="ctr">
              <a:lnSpc>
                <a:spcPts val="10785"/>
              </a:lnSpc>
            </a:pPr>
            <a:r>
              <a:rPr lang="en-US" sz="7703" b="1" i="1">
                <a:solidFill>
                  <a:srgbClr val="A62A2A"/>
                </a:solidFill>
                <a:latin typeface="Canva Sans Bold Italics"/>
                <a:ea typeface="Canva Sans Bold Italics"/>
                <a:cs typeface="Canva Sans Bold Italics"/>
                <a:sym typeface="Canva Sans Bold Italics"/>
              </a:rPr>
              <a:t>Road Trip USA</a:t>
            </a:r>
          </a:p>
        </p:txBody>
      </p:sp>
      <p:sp>
        <p:nvSpPr>
          <p:cNvPr id="5" name="TextBox 5"/>
          <p:cNvSpPr txBox="1"/>
          <p:nvPr/>
        </p:nvSpPr>
        <p:spPr>
          <a:xfrm>
            <a:off x="9812653" y="1405999"/>
            <a:ext cx="7909924" cy="422275"/>
          </a:xfrm>
          <a:prstGeom prst="rect">
            <a:avLst/>
          </a:prstGeom>
        </p:spPr>
        <p:txBody>
          <a:bodyPr lIns="0" tIns="0" rIns="0" bIns="0" rtlCol="0" anchor="t">
            <a:spAutoFit/>
          </a:bodyPr>
          <a:lstStyle/>
          <a:p>
            <a:pPr algn="ctr">
              <a:lnSpc>
                <a:spcPts val="3499"/>
              </a:lnSpc>
            </a:pPr>
            <a:r>
              <a:rPr lang="en-US" sz="2499" b="1">
                <a:solidFill>
                  <a:srgbClr val="111A28"/>
                </a:solidFill>
                <a:latin typeface="Canva Sans Bold"/>
                <a:ea typeface="Canva Sans Bold"/>
                <a:cs typeface="Canva Sans Bold"/>
                <a:sym typeface="Canva Sans Bold"/>
              </a:rPr>
              <a:t>Aram Demirjian, </a:t>
            </a:r>
            <a:r>
              <a:rPr lang="en-US" sz="2499" b="1" i="1">
                <a:solidFill>
                  <a:srgbClr val="111A28"/>
                </a:solidFill>
                <a:latin typeface="Canva Sans Bold Italics"/>
                <a:ea typeface="Canva Sans Bold Italics"/>
                <a:cs typeface="Canva Sans Bold Italics"/>
                <a:sym typeface="Canva Sans Bold Italics"/>
              </a:rPr>
              <a:t>Conductor</a:t>
            </a:r>
          </a:p>
        </p:txBody>
      </p:sp>
      <p:grpSp>
        <p:nvGrpSpPr>
          <p:cNvPr id="6" name="Group 6"/>
          <p:cNvGrpSpPr/>
          <p:nvPr/>
        </p:nvGrpSpPr>
        <p:grpSpPr>
          <a:xfrm>
            <a:off x="9637199" y="2598275"/>
            <a:ext cx="8260832" cy="334645"/>
            <a:chOff x="0" y="0"/>
            <a:chExt cx="11014443" cy="446193"/>
          </a:xfrm>
        </p:grpSpPr>
        <p:sp>
          <p:nvSpPr>
            <p:cNvPr id="7" name="TextBox 7"/>
            <p:cNvSpPr txBox="1"/>
            <p:nvPr/>
          </p:nvSpPr>
          <p:spPr>
            <a:xfrm>
              <a:off x="0" y="-38100"/>
              <a:ext cx="4766795"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America the Beautiful</a:t>
              </a:r>
            </a:p>
          </p:txBody>
        </p:sp>
        <p:sp>
          <p:nvSpPr>
            <p:cNvPr id="8" name="TextBox 8"/>
            <p:cNvSpPr txBox="1"/>
            <p:nvPr/>
          </p:nvSpPr>
          <p:spPr>
            <a:xfrm>
              <a:off x="8128632" y="-38100"/>
              <a:ext cx="2885812"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Samuel Ward</a:t>
              </a:r>
            </a:p>
          </p:txBody>
        </p:sp>
      </p:grpSp>
      <p:grpSp>
        <p:nvGrpSpPr>
          <p:cNvPr id="9" name="Group 9"/>
          <p:cNvGrpSpPr/>
          <p:nvPr/>
        </p:nvGrpSpPr>
        <p:grpSpPr>
          <a:xfrm>
            <a:off x="9637199" y="3797988"/>
            <a:ext cx="8260832" cy="334645"/>
            <a:chOff x="0" y="0"/>
            <a:chExt cx="11014443" cy="446193"/>
          </a:xfrm>
        </p:grpSpPr>
        <p:sp>
          <p:nvSpPr>
            <p:cNvPr id="10" name="TextBox 10"/>
            <p:cNvSpPr txBox="1"/>
            <p:nvPr/>
          </p:nvSpPr>
          <p:spPr>
            <a:xfrm>
              <a:off x="0" y="-38100"/>
              <a:ext cx="4931672"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Gershwin in Concert</a:t>
              </a:r>
            </a:p>
          </p:txBody>
        </p:sp>
        <p:sp>
          <p:nvSpPr>
            <p:cNvPr id="11" name="TextBox 11"/>
            <p:cNvSpPr txBox="1"/>
            <p:nvPr/>
          </p:nvSpPr>
          <p:spPr>
            <a:xfrm>
              <a:off x="7477816" y="-38100"/>
              <a:ext cx="3536627"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George Gershwin</a:t>
              </a:r>
            </a:p>
          </p:txBody>
        </p:sp>
      </p:grpSp>
      <p:grpSp>
        <p:nvGrpSpPr>
          <p:cNvPr id="12" name="Group 12"/>
          <p:cNvGrpSpPr/>
          <p:nvPr/>
        </p:nvGrpSpPr>
        <p:grpSpPr>
          <a:xfrm>
            <a:off x="9637199" y="5597559"/>
            <a:ext cx="8260832" cy="334645"/>
            <a:chOff x="0" y="0"/>
            <a:chExt cx="11014443" cy="446193"/>
          </a:xfrm>
        </p:grpSpPr>
        <p:sp>
          <p:nvSpPr>
            <p:cNvPr id="13" name="TextBox 13"/>
            <p:cNvSpPr txBox="1"/>
            <p:nvPr/>
          </p:nvSpPr>
          <p:spPr>
            <a:xfrm>
              <a:off x="0" y="-38100"/>
              <a:ext cx="3014262"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Alligator Alley</a:t>
              </a:r>
            </a:p>
          </p:txBody>
        </p:sp>
        <p:sp>
          <p:nvSpPr>
            <p:cNvPr id="14" name="TextBox 14"/>
            <p:cNvSpPr txBox="1"/>
            <p:nvPr/>
          </p:nvSpPr>
          <p:spPr>
            <a:xfrm>
              <a:off x="7138260" y="-38100"/>
              <a:ext cx="3876183"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Michael Daugherty</a:t>
              </a:r>
            </a:p>
          </p:txBody>
        </p:sp>
      </p:grpSp>
      <p:grpSp>
        <p:nvGrpSpPr>
          <p:cNvPr id="15" name="Group 15"/>
          <p:cNvGrpSpPr/>
          <p:nvPr/>
        </p:nvGrpSpPr>
        <p:grpSpPr>
          <a:xfrm>
            <a:off x="9637199" y="3198132"/>
            <a:ext cx="8260832" cy="334645"/>
            <a:chOff x="0" y="0"/>
            <a:chExt cx="11014443" cy="446193"/>
          </a:xfrm>
        </p:grpSpPr>
        <p:sp>
          <p:nvSpPr>
            <p:cNvPr id="16" name="TextBox 16"/>
            <p:cNvSpPr txBox="1"/>
            <p:nvPr/>
          </p:nvSpPr>
          <p:spPr>
            <a:xfrm>
              <a:off x="0" y="-38100"/>
              <a:ext cx="3784527"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The Liberty Bell</a:t>
              </a:r>
            </a:p>
          </p:txBody>
        </p:sp>
        <p:sp>
          <p:nvSpPr>
            <p:cNvPr id="17" name="TextBox 17"/>
            <p:cNvSpPr txBox="1"/>
            <p:nvPr/>
          </p:nvSpPr>
          <p:spPr>
            <a:xfrm>
              <a:off x="7477816" y="-38100"/>
              <a:ext cx="3536627"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John Phillip Sousa</a:t>
              </a:r>
            </a:p>
          </p:txBody>
        </p:sp>
      </p:grpSp>
      <p:grpSp>
        <p:nvGrpSpPr>
          <p:cNvPr id="18" name="Group 18"/>
          <p:cNvGrpSpPr/>
          <p:nvPr/>
        </p:nvGrpSpPr>
        <p:grpSpPr>
          <a:xfrm>
            <a:off x="9637199" y="6797273"/>
            <a:ext cx="8260832" cy="334645"/>
            <a:chOff x="0" y="0"/>
            <a:chExt cx="11014443" cy="446193"/>
          </a:xfrm>
        </p:grpSpPr>
        <p:sp>
          <p:nvSpPr>
            <p:cNvPr id="19" name="TextBox 19"/>
            <p:cNvSpPr txBox="1"/>
            <p:nvPr/>
          </p:nvSpPr>
          <p:spPr>
            <a:xfrm>
              <a:off x="0" y="-38100"/>
              <a:ext cx="4722852"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Mississippi River Suite</a:t>
              </a:r>
            </a:p>
          </p:txBody>
        </p:sp>
        <p:sp>
          <p:nvSpPr>
            <p:cNvPr id="20" name="TextBox 20"/>
            <p:cNvSpPr txBox="1"/>
            <p:nvPr/>
          </p:nvSpPr>
          <p:spPr>
            <a:xfrm>
              <a:off x="8128632" y="-38100"/>
              <a:ext cx="2885812"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Florence Price</a:t>
              </a:r>
            </a:p>
          </p:txBody>
        </p:sp>
      </p:grpSp>
      <p:grpSp>
        <p:nvGrpSpPr>
          <p:cNvPr id="21" name="Group 21"/>
          <p:cNvGrpSpPr/>
          <p:nvPr/>
        </p:nvGrpSpPr>
        <p:grpSpPr>
          <a:xfrm>
            <a:off x="9637199" y="4997702"/>
            <a:ext cx="8260832" cy="334645"/>
            <a:chOff x="0" y="0"/>
            <a:chExt cx="11014443" cy="446193"/>
          </a:xfrm>
        </p:grpSpPr>
        <p:sp>
          <p:nvSpPr>
            <p:cNvPr id="22" name="TextBox 22"/>
            <p:cNvSpPr txBox="1"/>
            <p:nvPr/>
          </p:nvSpPr>
          <p:spPr>
            <a:xfrm>
              <a:off x="0" y="-38100"/>
              <a:ext cx="3217955"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Shenandoah</a:t>
              </a:r>
            </a:p>
          </p:txBody>
        </p:sp>
        <p:sp>
          <p:nvSpPr>
            <p:cNvPr id="23" name="TextBox 23"/>
            <p:cNvSpPr txBox="1"/>
            <p:nvPr/>
          </p:nvSpPr>
          <p:spPr>
            <a:xfrm>
              <a:off x="5370892" y="-38100"/>
              <a:ext cx="5643552"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Traditional, arr. Bullock</a:t>
              </a:r>
            </a:p>
          </p:txBody>
        </p:sp>
      </p:grpSp>
      <p:grpSp>
        <p:nvGrpSpPr>
          <p:cNvPr id="24" name="Group 24"/>
          <p:cNvGrpSpPr/>
          <p:nvPr/>
        </p:nvGrpSpPr>
        <p:grpSpPr>
          <a:xfrm>
            <a:off x="9637199" y="8596843"/>
            <a:ext cx="8260832" cy="334645"/>
            <a:chOff x="0" y="0"/>
            <a:chExt cx="11014443" cy="446193"/>
          </a:xfrm>
        </p:grpSpPr>
        <p:sp>
          <p:nvSpPr>
            <p:cNvPr id="25" name="TextBox 25"/>
            <p:cNvSpPr txBox="1"/>
            <p:nvPr/>
          </p:nvSpPr>
          <p:spPr>
            <a:xfrm>
              <a:off x="0" y="-38100"/>
              <a:ext cx="5134758"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This Land is Your Land</a:t>
              </a:r>
            </a:p>
          </p:txBody>
        </p:sp>
        <p:sp>
          <p:nvSpPr>
            <p:cNvPr id="26" name="TextBox 26"/>
            <p:cNvSpPr txBox="1"/>
            <p:nvPr/>
          </p:nvSpPr>
          <p:spPr>
            <a:xfrm>
              <a:off x="7704186" y="-38100"/>
              <a:ext cx="3310257"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Woody Guthrie</a:t>
              </a:r>
            </a:p>
          </p:txBody>
        </p:sp>
      </p:grpSp>
      <p:grpSp>
        <p:nvGrpSpPr>
          <p:cNvPr id="27" name="Group 27"/>
          <p:cNvGrpSpPr/>
          <p:nvPr/>
        </p:nvGrpSpPr>
        <p:grpSpPr>
          <a:xfrm>
            <a:off x="9637199" y="7397129"/>
            <a:ext cx="8260832" cy="334645"/>
            <a:chOff x="0" y="0"/>
            <a:chExt cx="11014443" cy="446193"/>
          </a:xfrm>
        </p:grpSpPr>
        <p:sp>
          <p:nvSpPr>
            <p:cNvPr id="28" name="TextBox 28"/>
            <p:cNvSpPr txBox="1"/>
            <p:nvPr/>
          </p:nvSpPr>
          <p:spPr>
            <a:xfrm>
              <a:off x="0" y="-38100"/>
              <a:ext cx="7138260"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On the Trail from </a:t>
              </a:r>
              <a:r>
                <a:rPr lang="en-US" sz="2199" i="1">
                  <a:solidFill>
                    <a:srgbClr val="000000"/>
                  </a:solidFill>
                  <a:latin typeface="Canva Sans Italics"/>
                  <a:ea typeface="Canva Sans Italics"/>
                  <a:cs typeface="Canva Sans Italics"/>
                  <a:sym typeface="Canva Sans Italics"/>
                </a:rPr>
                <a:t>Grand Canyon Suite</a:t>
              </a:r>
            </a:p>
          </p:txBody>
        </p:sp>
        <p:sp>
          <p:nvSpPr>
            <p:cNvPr id="29" name="TextBox 29"/>
            <p:cNvSpPr txBox="1"/>
            <p:nvPr/>
          </p:nvSpPr>
          <p:spPr>
            <a:xfrm>
              <a:off x="6176184" y="-38100"/>
              <a:ext cx="4838259"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Ferde Grofé</a:t>
              </a:r>
            </a:p>
          </p:txBody>
        </p:sp>
      </p:grpSp>
      <p:grpSp>
        <p:nvGrpSpPr>
          <p:cNvPr id="30" name="Group 30"/>
          <p:cNvGrpSpPr/>
          <p:nvPr/>
        </p:nvGrpSpPr>
        <p:grpSpPr>
          <a:xfrm>
            <a:off x="9637199" y="7996986"/>
            <a:ext cx="8260832" cy="334645"/>
            <a:chOff x="0" y="0"/>
            <a:chExt cx="11014443" cy="446193"/>
          </a:xfrm>
        </p:grpSpPr>
        <p:sp>
          <p:nvSpPr>
            <p:cNvPr id="31" name="TextBox 31"/>
            <p:cNvSpPr txBox="1"/>
            <p:nvPr/>
          </p:nvSpPr>
          <p:spPr>
            <a:xfrm>
              <a:off x="0" y="-38100"/>
              <a:ext cx="5134758"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Hoe-Down from </a:t>
              </a:r>
              <a:r>
                <a:rPr lang="en-US" sz="2199" i="1">
                  <a:solidFill>
                    <a:srgbClr val="000000"/>
                  </a:solidFill>
                  <a:latin typeface="Canva Sans Italics"/>
                  <a:ea typeface="Canva Sans Italics"/>
                  <a:cs typeface="Canva Sans Italics"/>
                  <a:sym typeface="Canva Sans Italics"/>
                </a:rPr>
                <a:t>Rodeo</a:t>
              </a:r>
            </a:p>
          </p:txBody>
        </p:sp>
        <p:sp>
          <p:nvSpPr>
            <p:cNvPr id="32" name="TextBox 32"/>
            <p:cNvSpPr txBox="1"/>
            <p:nvPr/>
          </p:nvSpPr>
          <p:spPr>
            <a:xfrm>
              <a:off x="6176184" y="-38100"/>
              <a:ext cx="4838259"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Aaron Copland</a:t>
              </a:r>
            </a:p>
          </p:txBody>
        </p:sp>
      </p:grpSp>
      <p:grpSp>
        <p:nvGrpSpPr>
          <p:cNvPr id="33" name="Group 33"/>
          <p:cNvGrpSpPr/>
          <p:nvPr/>
        </p:nvGrpSpPr>
        <p:grpSpPr>
          <a:xfrm>
            <a:off x="9637199" y="9196700"/>
            <a:ext cx="8260832" cy="334645"/>
            <a:chOff x="0" y="0"/>
            <a:chExt cx="11014443" cy="446193"/>
          </a:xfrm>
        </p:grpSpPr>
        <p:sp>
          <p:nvSpPr>
            <p:cNvPr id="34" name="TextBox 34"/>
            <p:cNvSpPr txBox="1"/>
            <p:nvPr/>
          </p:nvSpPr>
          <p:spPr>
            <a:xfrm>
              <a:off x="0" y="-38100"/>
              <a:ext cx="4766795"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Flying Music from</a:t>
              </a:r>
              <a:r>
                <a:rPr lang="en-US" sz="2199" i="1">
                  <a:solidFill>
                    <a:srgbClr val="000000"/>
                  </a:solidFill>
                  <a:latin typeface="Canva Sans Italics"/>
                  <a:ea typeface="Canva Sans Italics"/>
                  <a:cs typeface="Canva Sans Italics"/>
                  <a:sym typeface="Canva Sans Italics"/>
                </a:rPr>
                <a:t> E.T</a:t>
              </a:r>
            </a:p>
          </p:txBody>
        </p:sp>
        <p:sp>
          <p:nvSpPr>
            <p:cNvPr id="35" name="TextBox 35"/>
            <p:cNvSpPr txBox="1"/>
            <p:nvPr/>
          </p:nvSpPr>
          <p:spPr>
            <a:xfrm>
              <a:off x="6176184" y="-38100"/>
              <a:ext cx="4838259"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John Williams</a:t>
              </a:r>
            </a:p>
          </p:txBody>
        </p:sp>
      </p:grpSp>
      <p:grpSp>
        <p:nvGrpSpPr>
          <p:cNvPr id="36" name="Group 36"/>
          <p:cNvGrpSpPr/>
          <p:nvPr/>
        </p:nvGrpSpPr>
        <p:grpSpPr>
          <a:xfrm>
            <a:off x="9637199" y="4397845"/>
            <a:ext cx="8260832" cy="334645"/>
            <a:chOff x="0" y="0"/>
            <a:chExt cx="11014443" cy="446193"/>
          </a:xfrm>
        </p:grpSpPr>
        <p:sp>
          <p:nvSpPr>
            <p:cNvPr id="37" name="TextBox 37"/>
            <p:cNvSpPr txBox="1"/>
            <p:nvPr/>
          </p:nvSpPr>
          <p:spPr>
            <a:xfrm>
              <a:off x="0" y="-38100"/>
              <a:ext cx="4931672"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Reflections on Rushmore </a:t>
              </a:r>
            </a:p>
          </p:txBody>
        </p:sp>
        <p:sp>
          <p:nvSpPr>
            <p:cNvPr id="38" name="TextBox 38"/>
            <p:cNvSpPr txBox="1"/>
            <p:nvPr/>
          </p:nvSpPr>
          <p:spPr>
            <a:xfrm>
              <a:off x="7117418" y="-38100"/>
              <a:ext cx="3897026"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Michael Gilbertson</a:t>
              </a:r>
            </a:p>
          </p:txBody>
        </p:sp>
      </p:grpSp>
      <p:sp>
        <p:nvSpPr>
          <p:cNvPr id="39" name="TextBox 39"/>
          <p:cNvSpPr txBox="1"/>
          <p:nvPr/>
        </p:nvSpPr>
        <p:spPr>
          <a:xfrm>
            <a:off x="943348" y="5634937"/>
            <a:ext cx="7133852" cy="4071146"/>
          </a:xfrm>
          <a:prstGeom prst="rect">
            <a:avLst/>
          </a:prstGeom>
        </p:spPr>
        <p:txBody>
          <a:bodyPr lIns="0" tIns="0" rIns="0" bIns="0" rtlCol="0" anchor="t">
            <a:spAutoFit/>
          </a:bodyPr>
          <a:lstStyle/>
          <a:p>
            <a:pPr algn="ctr">
              <a:lnSpc>
                <a:spcPts val="2931"/>
              </a:lnSpc>
            </a:pPr>
            <a:r>
              <a:rPr lang="en-US" sz="2093" b="1" i="1">
                <a:solidFill>
                  <a:srgbClr val="A62A2A"/>
                </a:solidFill>
                <a:latin typeface="Canva Sans Bold Italics"/>
                <a:ea typeface="Canva Sans Bold Italics"/>
                <a:cs typeface="Canva Sans Bold Italics"/>
                <a:sym typeface="Canva Sans Bold Italics"/>
              </a:rPr>
              <a:t>Buckle up for an unforgettable adventure with the Knoxville Symphony Orchestra! With Maestro Aram Demirjian at the wheel, students will embark on a musical journey across the country visiting some of America’s most iconic sights and scenes. From the Liberty Bell to National Parks to the Hollywood sign, this performance brings the spirit of the USA to life as students discover dynamic connections between music, landscapes, and landmarks. Grab your maps and pack your imagination – this is one road trip you won’t want to miss!</a:t>
            </a:r>
          </a:p>
        </p:txBody>
      </p:sp>
      <p:grpSp>
        <p:nvGrpSpPr>
          <p:cNvPr id="40" name="Group 40"/>
          <p:cNvGrpSpPr/>
          <p:nvPr/>
        </p:nvGrpSpPr>
        <p:grpSpPr>
          <a:xfrm>
            <a:off x="9637199" y="6197416"/>
            <a:ext cx="8260832" cy="334645"/>
            <a:chOff x="0" y="0"/>
            <a:chExt cx="11014443" cy="446193"/>
          </a:xfrm>
        </p:grpSpPr>
        <p:sp>
          <p:nvSpPr>
            <p:cNvPr id="41" name="TextBox 41"/>
            <p:cNvSpPr txBox="1"/>
            <p:nvPr/>
          </p:nvSpPr>
          <p:spPr>
            <a:xfrm>
              <a:off x="0" y="-38100"/>
              <a:ext cx="6436912" cy="484293"/>
            </a:xfrm>
            <a:prstGeom prst="rect">
              <a:avLst/>
            </a:prstGeom>
          </p:spPr>
          <p:txBody>
            <a:bodyPr lIns="0" tIns="0" rIns="0" bIns="0" rtlCol="0" anchor="t">
              <a:spAutoFit/>
            </a:bodyPr>
            <a:lstStyle/>
            <a:p>
              <a:pPr algn="l">
                <a:lnSpc>
                  <a:spcPts val="3079"/>
                </a:lnSpc>
              </a:pPr>
              <a:r>
                <a:rPr lang="en-US" sz="2199">
                  <a:solidFill>
                    <a:srgbClr val="000000"/>
                  </a:solidFill>
                  <a:latin typeface="Canva Sans"/>
                  <a:ea typeface="Canva Sans"/>
                  <a:cs typeface="Canva Sans"/>
                  <a:sym typeface="Canva Sans"/>
                </a:rPr>
                <a:t>When the Saints Go Marching In</a:t>
              </a:r>
            </a:p>
          </p:txBody>
        </p:sp>
        <p:sp>
          <p:nvSpPr>
            <p:cNvPr id="42" name="TextBox 42"/>
            <p:cNvSpPr txBox="1"/>
            <p:nvPr/>
          </p:nvSpPr>
          <p:spPr>
            <a:xfrm>
              <a:off x="5352196" y="-38100"/>
              <a:ext cx="5662247" cy="484293"/>
            </a:xfrm>
            <a:prstGeom prst="rect">
              <a:avLst/>
            </a:prstGeom>
          </p:spPr>
          <p:txBody>
            <a:bodyPr lIns="0" tIns="0" rIns="0" bIns="0" rtlCol="0" anchor="t">
              <a:spAutoFit/>
            </a:bodyPr>
            <a:lstStyle/>
            <a:p>
              <a:pPr algn="r">
                <a:lnSpc>
                  <a:spcPts val="3079"/>
                </a:lnSpc>
                <a:spcBef>
                  <a:spcPct val="0"/>
                </a:spcBef>
              </a:pPr>
              <a:r>
                <a:rPr lang="en-US" sz="2199" b="1">
                  <a:solidFill>
                    <a:srgbClr val="000000"/>
                  </a:solidFill>
                  <a:latin typeface="Canva Sans Bold"/>
                  <a:ea typeface="Canva Sans Bold"/>
                  <a:cs typeface="Canva Sans Bold"/>
                  <a:sym typeface="Canva Sans Bold"/>
                </a:rPr>
                <a:t>Traditional, arr. Holcombe</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sp>
        <p:nvSpPr>
          <p:cNvPr id="2" name="Freeform 2"/>
          <p:cNvSpPr/>
          <p:nvPr/>
        </p:nvSpPr>
        <p:spPr>
          <a:xfrm rot="-2375650">
            <a:off x="-5195739" y="176750"/>
            <a:ext cx="15530810" cy="15996153"/>
          </a:xfrm>
          <a:custGeom>
            <a:avLst/>
            <a:gdLst/>
            <a:ahLst/>
            <a:cxnLst/>
            <a:rect l="l" t="t" r="r" b="b"/>
            <a:pathLst>
              <a:path w="15530810" h="15996153">
                <a:moveTo>
                  <a:pt x="0" y="0"/>
                </a:moveTo>
                <a:lnTo>
                  <a:pt x="15530811" y="0"/>
                </a:lnTo>
                <a:lnTo>
                  <a:pt x="15530811" y="15996153"/>
                </a:lnTo>
                <a:lnTo>
                  <a:pt x="0" y="15996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471359">
            <a:off x="11975358" y="5899006"/>
            <a:ext cx="6416252" cy="6718588"/>
          </a:xfrm>
          <a:custGeom>
            <a:avLst/>
            <a:gdLst/>
            <a:ahLst/>
            <a:cxnLst/>
            <a:rect l="l" t="t" r="r" b="b"/>
            <a:pathLst>
              <a:path w="6416252" h="6718588">
                <a:moveTo>
                  <a:pt x="0" y="0"/>
                </a:moveTo>
                <a:lnTo>
                  <a:pt x="6416252" y="0"/>
                </a:lnTo>
                <a:lnTo>
                  <a:pt x="6416252" y="6718588"/>
                </a:lnTo>
                <a:lnTo>
                  <a:pt x="0" y="6718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561029">
            <a:off x="13655814" y="-872896"/>
            <a:ext cx="6416252" cy="6718588"/>
          </a:xfrm>
          <a:custGeom>
            <a:avLst/>
            <a:gdLst/>
            <a:ahLst/>
            <a:cxnLst/>
            <a:rect l="l" t="t" r="r" b="b"/>
            <a:pathLst>
              <a:path w="6416252" h="6718588">
                <a:moveTo>
                  <a:pt x="0" y="0"/>
                </a:moveTo>
                <a:lnTo>
                  <a:pt x="6416252" y="0"/>
                </a:lnTo>
                <a:lnTo>
                  <a:pt x="6416252" y="6718588"/>
                </a:lnTo>
                <a:lnTo>
                  <a:pt x="0" y="6718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476672" y="1028700"/>
            <a:ext cx="7250628" cy="3740693"/>
          </a:xfrm>
          <a:custGeom>
            <a:avLst/>
            <a:gdLst/>
            <a:ahLst/>
            <a:cxnLst/>
            <a:rect l="l" t="t" r="r" b="b"/>
            <a:pathLst>
              <a:path w="7250628" h="3740693">
                <a:moveTo>
                  <a:pt x="0" y="0"/>
                </a:moveTo>
                <a:lnTo>
                  <a:pt x="7250628" y="0"/>
                </a:lnTo>
                <a:lnTo>
                  <a:pt x="7250628" y="3740693"/>
                </a:lnTo>
                <a:lnTo>
                  <a:pt x="0" y="3740693"/>
                </a:lnTo>
                <a:lnTo>
                  <a:pt x="0" y="0"/>
                </a:lnTo>
                <a:close/>
              </a:path>
            </a:pathLst>
          </a:custGeom>
          <a:blipFill>
            <a:blip r:embed="rId6"/>
            <a:stretch>
              <a:fillRect t="-31711" r="-20590" b="-24019"/>
            </a:stretch>
          </a:blipFill>
        </p:spPr>
      </p:sp>
      <p:sp>
        <p:nvSpPr>
          <p:cNvPr id="6" name="Freeform 6"/>
          <p:cNvSpPr/>
          <p:nvPr/>
        </p:nvSpPr>
        <p:spPr>
          <a:xfrm>
            <a:off x="8784260" y="5143500"/>
            <a:ext cx="7461156" cy="3888703"/>
          </a:xfrm>
          <a:custGeom>
            <a:avLst/>
            <a:gdLst/>
            <a:ahLst/>
            <a:cxnLst/>
            <a:rect l="l" t="t" r="r" b="b"/>
            <a:pathLst>
              <a:path w="7461156" h="3888703">
                <a:moveTo>
                  <a:pt x="0" y="0"/>
                </a:moveTo>
                <a:lnTo>
                  <a:pt x="7461156" y="0"/>
                </a:lnTo>
                <a:lnTo>
                  <a:pt x="7461156" y="3888703"/>
                </a:lnTo>
                <a:lnTo>
                  <a:pt x="0" y="3888703"/>
                </a:lnTo>
                <a:lnTo>
                  <a:pt x="0" y="0"/>
                </a:lnTo>
                <a:close/>
              </a:path>
            </a:pathLst>
          </a:custGeom>
          <a:blipFill>
            <a:blip r:embed="rId7"/>
            <a:stretch>
              <a:fillRect/>
            </a:stretch>
          </a:blipFill>
        </p:spPr>
      </p:sp>
      <p:sp>
        <p:nvSpPr>
          <p:cNvPr id="7" name="TextBox 7"/>
          <p:cNvSpPr txBox="1"/>
          <p:nvPr/>
        </p:nvSpPr>
        <p:spPr>
          <a:xfrm>
            <a:off x="-4791466" y="278534"/>
            <a:ext cx="14220455" cy="1667253"/>
          </a:xfrm>
          <a:prstGeom prst="rect">
            <a:avLst/>
          </a:prstGeom>
        </p:spPr>
        <p:txBody>
          <a:bodyPr lIns="0" tIns="0" rIns="0" bIns="0" rtlCol="0" anchor="t">
            <a:spAutoFit/>
          </a:bodyPr>
          <a:lstStyle/>
          <a:p>
            <a:pPr algn="r">
              <a:lnSpc>
                <a:spcPts val="13362"/>
              </a:lnSpc>
            </a:pPr>
            <a:r>
              <a:rPr lang="en-US" sz="10200">
                <a:solidFill>
                  <a:srgbClr val="A62A2A"/>
                </a:solidFill>
                <a:latin typeface="Dynapuff"/>
                <a:ea typeface="Dynapuff"/>
                <a:cs typeface="Dynapuff"/>
                <a:sym typeface="Dynapuff"/>
              </a:rPr>
              <a:t>Meet The KSO</a:t>
            </a:r>
          </a:p>
        </p:txBody>
      </p:sp>
      <p:sp>
        <p:nvSpPr>
          <p:cNvPr id="8" name="TextBox 8"/>
          <p:cNvSpPr txBox="1"/>
          <p:nvPr/>
        </p:nvSpPr>
        <p:spPr>
          <a:xfrm>
            <a:off x="669491" y="4326505"/>
            <a:ext cx="7580660" cy="5229725"/>
          </a:xfrm>
          <a:prstGeom prst="rect">
            <a:avLst/>
          </a:prstGeom>
        </p:spPr>
        <p:txBody>
          <a:bodyPr lIns="0" tIns="0" rIns="0" bIns="0" rtlCol="0" anchor="t">
            <a:spAutoFit/>
          </a:bodyPr>
          <a:lstStyle/>
          <a:p>
            <a:pPr algn="ctr">
              <a:lnSpc>
                <a:spcPts val="4172"/>
              </a:lnSpc>
            </a:pPr>
            <a:r>
              <a:rPr lang="en-US" sz="2980">
                <a:solidFill>
                  <a:srgbClr val="A62A2A"/>
                </a:solidFill>
                <a:latin typeface="Caladea"/>
                <a:ea typeface="Caladea"/>
                <a:cs typeface="Caladea"/>
                <a:sym typeface="Caladea"/>
              </a:rPr>
              <a:t>The orchestra began with conductor Bertha Walburn Clark, who helped bring professional orchestral music to Knoxville. </a:t>
            </a:r>
          </a:p>
          <a:p>
            <a:pPr algn="ctr">
              <a:lnSpc>
                <a:spcPts val="4172"/>
              </a:lnSpc>
            </a:pPr>
            <a:r>
              <a:rPr lang="en-US" sz="2980">
                <a:solidFill>
                  <a:srgbClr val="A62A2A"/>
                </a:solidFill>
                <a:latin typeface="Caladea"/>
                <a:ea typeface="Caladea"/>
                <a:cs typeface="Caladea"/>
                <a:sym typeface="Caladea"/>
              </a:rPr>
              <a:t>Over the years, many talented conductors and musicians have led the KSO to grow and become one of the finest regional orchestras in the United States. </a:t>
            </a:r>
          </a:p>
          <a:p>
            <a:pPr algn="ctr">
              <a:lnSpc>
                <a:spcPts val="4172"/>
              </a:lnSpc>
            </a:pPr>
            <a:r>
              <a:rPr lang="en-US" sz="2980">
                <a:solidFill>
                  <a:srgbClr val="A62A2A"/>
                </a:solidFill>
                <a:latin typeface="Caladea"/>
                <a:ea typeface="Caladea"/>
                <a:cs typeface="Caladea"/>
                <a:sym typeface="Caladea"/>
              </a:rPr>
              <a:t>Today, the KSO continues to perform a wide variety of music and share it with audiences throughout the community.</a:t>
            </a:r>
          </a:p>
        </p:txBody>
      </p:sp>
      <p:sp>
        <p:nvSpPr>
          <p:cNvPr id="9" name="TextBox 9"/>
          <p:cNvSpPr txBox="1"/>
          <p:nvPr/>
        </p:nvSpPr>
        <p:spPr>
          <a:xfrm>
            <a:off x="386322" y="2426610"/>
            <a:ext cx="9766779" cy="1720080"/>
          </a:xfrm>
          <a:prstGeom prst="rect">
            <a:avLst/>
          </a:prstGeom>
        </p:spPr>
        <p:txBody>
          <a:bodyPr lIns="0" tIns="0" rIns="0" bIns="0" rtlCol="0" anchor="t">
            <a:spAutoFit/>
          </a:bodyPr>
          <a:lstStyle/>
          <a:p>
            <a:pPr algn="ctr">
              <a:lnSpc>
                <a:spcPts val="3752"/>
              </a:lnSpc>
            </a:pPr>
            <a:r>
              <a:rPr lang="en-US" sz="2680" b="1">
                <a:solidFill>
                  <a:srgbClr val="000000"/>
                </a:solidFill>
                <a:latin typeface="Caladea Bold"/>
                <a:ea typeface="Caladea Bold"/>
                <a:cs typeface="Caladea Bold"/>
                <a:sym typeface="Caladea Bold"/>
              </a:rPr>
              <a:t>The Knoxville Symphony Orchestra (KSO) was founded in 1935.</a:t>
            </a:r>
          </a:p>
          <a:p>
            <a:pPr algn="ctr">
              <a:lnSpc>
                <a:spcPts val="2212"/>
              </a:lnSpc>
            </a:pPr>
            <a:endParaRPr lang="en-US" sz="2680" b="1">
              <a:solidFill>
                <a:srgbClr val="000000"/>
              </a:solidFill>
              <a:latin typeface="Caladea Bold"/>
              <a:ea typeface="Caladea Bold"/>
              <a:cs typeface="Caladea Bold"/>
              <a:sym typeface="Caladea Bold"/>
            </a:endParaRPr>
          </a:p>
          <a:p>
            <a:pPr algn="ctr">
              <a:lnSpc>
                <a:spcPts val="3752"/>
              </a:lnSpc>
            </a:pPr>
            <a:r>
              <a:rPr lang="en-US" sz="2680" b="1">
                <a:solidFill>
                  <a:srgbClr val="000000"/>
                </a:solidFill>
                <a:latin typeface="Caladea Bold"/>
                <a:ea typeface="Caladea Bold"/>
                <a:cs typeface="Caladea Bold"/>
                <a:sym typeface="Caladea Bold"/>
              </a:rPr>
              <a:t> This season marks the KSO’s 90th anniversary! </a:t>
            </a:r>
          </a:p>
          <a:p>
            <a:pPr algn="ctr">
              <a:lnSpc>
                <a:spcPts val="4032"/>
              </a:lnSpc>
            </a:pPr>
            <a:endParaRPr lang="en-US" sz="2680" b="1">
              <a:solidFill>
                <a:srgbClr val="000000"/>
              </a:solidFill>
              <a:latin typeface="Caladea Bold"/>
              <a:ea typeface="Caladea Bold"/>
              <a:cs typeface="Caladea Bold"/>
              <a:sym typeface="Caladea Bold"/>
            </a:endParaRPr>
          </a:p>
        </p:txBody>
      </p:sp>
      <p:grpSp>
        <p:nvGrpSpPr>
          <p:cNvPr id="10" name="Group 10"/>
          <p:cNvGrpSpPr/>
          <p:nvPr/>
        </p:nvGrpSpPr>
        <p:grpSpPr>
          <a:xfrm>
            <a:off x="16863940" y="8911232"/>
            <a:ext cx="1116741" cy="1125180"/>
            <a:chOff x="0" y="0"/>
            <a:chExt cx="1488989" cy="1500240"/>
          </a:xfrm>
        </p:grpSpPr>
        <p:sp>
          <p:nvSpPr>
            <p:cNvPr id="11" name="Freeform 11"/>
            <p:cNvSpPr/>
            <p:nvPr/>
          </p:nvSpPr>
          <p:spPr>
            <a:xfrm>
              <a:off x="0" y="0"/>
              <a:ext cx="1488989" cy="1500240"/>
            </a:xfrm>
            <a:custGeom>
              <a:avLst/>
              <a:gdLst/>
              <a:ahLst/>
              <a:cxnLst/>
              <a:rect l="l" t="t" r="r" b="b"/>
              <a:pathLst>
                <a:path w="1488989" h="1500240">
                  <a:moveTo>
                    <a:pt x="0" y="0"/>
                  </a:moveTo>
                  <a:lnTo>
                    <a:pt x="1488989" y="0"/>
                  </a:lnTo>
                  <a:lnTo>
                    <a:pt x="1488989" y="1500240"/>
                  </a:lnTo>
                  <a:lnTo>
                    <a:pt x="0" y="15002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551772" y="387719"/>
              <a:ext cx="385444" cy="842900"/>
            </a:xfrm>
            <a:prstGeom prst="rect">
              <a:avLst/>
            </a:prstGeom>
          </p:spPr>
          <p:txBody>
            <a:bodyPr lIns="0" tIns="0" rIns="0" bIns="0" rtlCol="0" anchor="t">
              <a:spAutoFit/>
            </a:bodyPr>
            <a:lstStyle/>
            <a:p>
              <a:pPr algn="ctr">
                <a:lnSpc>
                  <a:spcPts val="5394"/>
                </a:lnSpc>
              </a:pPr>
              <a:r>
                <a:rPr lang="en-US" sz="3853" b="1">
                  <a:solidFill>
                    <a:srgbClr val="FFFFFF"/>
                  </a:solidFill>
                  <a:latin typeface="Canva Sans Bold"/>
                  <a:ea typeface="Canva Sans Bold"/>
                  <a:cs typeface="Canva Sans Bold"/>
                  <a:sym typeface="Canva Sans Bold"/>
                </a:rPr>
                <a:t>4</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FC3"/>
        </a:solidFill>
        <a:effectLst/>
      </p:bgPr>
    </p:bg>
    <p:spTree>
      <p:nvGrpSpPr>
        <p:cNvPr id="1" name=""/>
        <p:cNvGrpSpPr/>
        <p:nvPr/>
      </p:nvGrpSpPr>
      <p:grpSpPr>
        <a:xfrm>
          <a:off x="0" y="0"/>
          <a:ext cx="0" cy="0"/>
          <a:chOff x="0" y="0"/>
          <a:chExt cx="0" cy="0"/>
        </a:xfrm>
      </p:grpSpPr>
      <p:sp>
        <p:nvSpPr>
          <p:cNvPr id="2" name="Freeform 2"/>
          <p:cNvSpPr/>
          <p:nvPr/>
        </p:nvSpPr>
        <p:spPr>
          <a:xfrm>
            <a:off x="10368693" y="1028700"/>
            <a:ext cx="6890607" cy="6942677"/>
          </a:xfrm>
          <a:custGeom>
            <a:avLst/>
            <a:gdLst/>
            <a:ahLst/>
            <a:cxnLst/>
            <a:rect l="l" t="t" r="r" b="b"/>
            <a:pathLst>
              <a:path w="6890607" h="6942677">
                <a:moveTo>
                  <a:pt x="0" y="0"/>
                </a:moveTo>
                <a:lnTo>
                  <a:pt x="6890607" y="0"/>
                </a:lnTo>
                <a:lnTo>
                  <a:pt x="6890607" y="6942677"/>
                </a:lnTo>
                <a:lnTo>
                  <a:pt x="0" y="69426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809870" y="65235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785759" y="3700923"/>
            <a:ext cx="8249434" cy="5557377"/>
          </a:xfrm>
          <a:prstGeom prst="rect">
            <a:avLst/>
          </a:prstGeom>
        </p:spPr>
        <p:txBody>
          <a:bodyPr lIns="0" tIns="0" rIns="0" bIns="0" rtlCol="0" anchor="t">
            <a:spAutoFit/>
          </a:bodyPr>
          <a:lstStyle/>
          <a:p>
            <a:pPr marL="0" lvl="0" indent="0" algn="ctr">
              <a:lnSpc>
                <a:spcPts val="5537"/>
              </a:lnSpc>
              <a:spcBef>
                <a:spcPct val="0"/>
              </a:spcBef>
            </a:pPr>
            <a:r>
              <a:rPr lang="en-US" sz="3955" spc="-181">
                <a:solidFill>
                  <a:srgbClr val="7A0800"/>
                </a:solidFill>
                <a:latin typeface="Caladea"/>
                <a:ea typeface="Caladea"/>
                <a:cs typeface="Caladea"/>
                <a:sym typeface="Caladea"/>
              </a:rPr>
              <a:t>A composer is an individual who writes music. This person can write music for groups as large as a symphony or for a single instrument. Often times in orchestral works, composers use music to tell a story. Composers can write pieces of music based on many different things, such as dreams, places, people, events, or poems. </a:t>
            </a:r>
          </a:p>
        </p:txBody>
      </p:sp>
      <p:sp>
        <p:nvSpPr>
          <p:cNvPr id="5" name="TextBox 5"/>
          <p:cNvSpPr txBox="1"/>
          <p:nvPr/>
        </p:nvSpPr>
        <p:spPr>
          <a:xfrm>
            <a:off x="-289359" y="927109"/>
            <a:ext cx="10399670" cy="2185377"/>
          </a:xfrm>
          <a:prstGeom prst="rect">
            <a:avLst/>
          </a:prstGeom>
        </p:spPr>
        <p:txBody>
          <a:bodyPr lIns="0" tIns="0" rIns="0" bIns="0" rtlCol="0" anchor="t">
            <a:spAutoFit/>
          </a:bodyPr>
          <a:lstStyle/>
          <a:p>
            <a:pPr algn="ctr">
              <a:lnSpc>
                <a:spcPts val="8370"/>
              </a:lnSpc>
            </a:pPr>
            <a:r>
              <a:rPr lang="en-US" sz="8629" spc="-483">
                <a:solidFill>
                  <a:srgbClr val="7A0800"/>
                </a:solidFill>
                <a:latin typeface="Dynapuff"/>
                <a:ea typeface="Dynapuff"/>
                <a:cs typeface="Dynapuff"/>
                <a:sym typeface="Dynapuff"/>
              </a:rPr>
              <a:t>What is a </a:t>
            </a:r>
          </a:p>
          <a:p>
            <a:pPr marL="0" lvl="0" indent="0" algn="ctr">
              <a:lnSpc>
                <a:spcPts val="8370"/>
              </a:lnSpc>
              <a:spcBef>
                <a:spcPct val="0"/>
              </a:spcBef>
            </a:pPr>
            <a:r>
              <a:rPr lang="en-US" sz="8629" spc="-483">
                <a:solidFill>
                  <a:srgbClr val="7A0800"/>
                </a:solidFill>
                <a:latin typeface="Dynapuff"/>
                <a:ea typeface="Dynapuff"/>
                <a:cs typeface="Dynapuff"/>
                <a:sym typeface="Dynapuff"/>
              </a:rPr>
              <a:t>composer?</a:t>
            </a:r>
          </a:p>
        </p:txBody>
      </p:sp>
      <p:sp>
        <p:nvSpPr>
          <p:cNvPr id="6" name="TextBox 6"/>
          <p:cNvSpPr txBox="1"/>
          <p:nvPr/>
        </p:nvSpPr>
        <p:spPr>
          <a:xfrm>
            <a:off x="10814729" y="3483925"/>
            <a:ext cx="6105082" cy="2001007"/>
          </a:xfrm>
          <a:prstGeom prst="rect">
            <a:avLst/>
          </a:prstGeom>
        </p:spPr>
        <p:txBody>
          <a:bodyPr lIns="0" tIns="0" rIns="0" bIns="0" rtlCol="0" anchor="t">
            <a:spAutoFit/>
          </a:bodyPr>
          <a:lstStyle/>
          <a:p>
            <a:pPr algn="ctr">
              <a:lnSpc>
                <a:spcPts val="5321"/>
              </a:lnSpc>
            </a:pPr>
            <a:r>
              <a:rPr lang="en-US" sz="3800">
                <a:solidFill>
                  <a:srgbClr val="FFFFFF"/>
                </a:solidFill>
                <a:latin typeface="Lato"/>
                <a:ea typeface="Lato"/>
                <a:cs typeface="Lato"/>
                <a:sym typeface="Lato"/>
              </a:rPr>
              <a:t>Can you think of an </a:t>
            </a:r>
          </a:p>
          <a:p>
            <a:pPr algn="ctr">
              <a:lnSpc>
                <a:spcPts val="5321"/>
              </a:lnSpc>
            </a:pPr>
            <a:r>
              <a:rPr lang="en-US" sz="3800">
                <a:solidFill>
                  <a:srgbClr val="FFFFFF"/>
                </a:solidFill>
                <a:latin typeface="Lato"/>
                <a:ea typeface="Lato"/>
                <a:cs typeface="Lato"/>
                <a:sym typeface="Lato"/>
              </a:rPr>
              <a:t>example of a song about </a:t>
            </a:r>
          </a:p>
          <a:p>
            <a:pPr algn="ctr">
              <a:lnSpc>
                <a:spcPts val="5321"/>
              </a:lnSpc>
            </a:pPr>
            <a:r>
              <a:rPr lang="en-US" sz="3800">
                <a:solidFill>
                  <a:srgbClr val="FFFFFF"/>
                </a:solidFill>
                <a:latin typeface="Lato"/>
                <a:ea typeface="Lato"/>
                <a:cs typeface="Lato"/>
                <a:sym typeface="Lato"/>
              </a:rPr>
              <a:t>a place?</a:t>
            </a:r>
          </a:p>
        </p:txBody>
      </p:sp>
      <p:grpSp>
        <p:nvGrpSpPr>
          <p:cNvPr id="7" name="Group 7"/>
          <p:cNvGrpSpPr/>
          <p:nvPr/>
        </p:nvGrpSpPr>
        <p:grpSpPr>
          <a:xfrm>
            <a:off x="16863940" y="8911232"/>
            <a:ext cx="1116741" cy="1125180"/>
            <a:chOff x="0" y="0"/>
            <a:chExt cx="1488989" cy="1500240"/>
          </a:xfrm>
        </p:grpSpPr>
        <p:sp>
          <p:nvSpPr>
            <p:cNvPr id="8" name="Freeform 8"/>
            <p:cNvSpPr/>
            <p:nvPr/>
          </p:nvSpPr>
          <p:spPr>
            <a:xfrm>
              <a:off x="0" y="0"/>
              <a:ext cx="1488989" cy="1500240"/>
            </a:xfrm>
            <a:custGeom>
              <a:avLst/>
              <a:gdLst/>
              <a:ahLst/>
              <a:cxnLst/>
              <a:rect l="l" t="t" r="r" b="b"/>
              <a:pathLst>
                <a:path w="1488989" h="1500240">
                  <a:moveTo>
                    <a:pt x="0" y="0"/>
                  </a:moveTo>
                  <a:lnTo>
                    <a:pt x="1488989" y="0"/>
                  </a:lnTo>
                  <a:lnTo>
                    <a:pt x="1488989" y="1500240"/>
                  </a:lnTo>
                  <a:lnTo>
                    <a:pt x="0" y="1500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551772" y="387719"/>
              <a:ext cx="385444" cy="842900"/>
            </a:xfrm>
            <a:prstGeom prst="rect">
              <a:avLst/>
            </a:prstGeom>
          </p:spPr>
          <p:txBody>
            <a:bodyPr lIns="0" tIns="0" rIns="0" bIns="0" rtlCol="0" anchor="t">
              <a:spAutoFit/>
            </a:bodyPr>
            <a:lstStyle/>
            <a:p>
              <a:pPr algn="ctr">
                <a:lnSpc>
                  <a:spcPts val="5394"/>
                </a:lnSpc>
              </a:pPr>
              <a:r>
                <a:rPr lang="en-US" sz="3853" b="1">
                  <a:solidFill>
                    <a:srgbClr val="FFFFFF"/>
                  </a:solidFill>
                  <a:latin typeface="Canva Sans Bold"/>
                  <a:ea typeface="Canva Sans Bold"/>
                  <a:cs typeface="Canva Sans Bold"/>
                  <a:sym typeface="Canva Sans Bold"/>
                </a:rPr>
                <a:t>5</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194338"/>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a:off x="1033526" y="2814922"/>
            <a:ext cx="4727376" cy="5456807"/>
          </a:xfrm>
          <a:custGeom>
            <a:avLst/>
            <a:gdLst/>
            <a:ahLst/>
            <a:cxnLst/>
            <a:rect l="l" t="t" r="r" b="b"/>
            <a:pathLst>
              <a:path w="4727376" h="5456807">
                <a:moveTo>
                  <a:pt x="0" y="0"/>
                </a:moveTo>
                <a:lnTo>
                  <a:pt x="4727375" y="0"/>
                </a:lnTo>
                <a:lnTo>
                  <a:pt x="4727375" y="5456806"/>
                </a:lnTo>
                <a:lnTo>
                  <a:pt x="0" y="5456806"/>
                </a:lnTo>
                <a:lnTo>
                  <a:pt x="0" y="0"/>
                </a:lnTo>
                <a:close/>
              </a:path>
            </a:pathLst>
          </a:custGeom>
          <a:blipFill>
            <a:blip r:embed="rId3"/>
            <a:stretch>
              <a:fillRect r="-15429"/>
            </a:stretch>
          </a:blipFill>
        </p:spPr>
      </p:sp>
      <p:sp>
        <p:nvSpPr>
          <p:cNvPr id="6" name="Freeform 6"/>
          <p:cNvSpPr/>
          <p:nvPr/>
        </p:nvSpPr>
        <p:spPr>
          <a:xfrm>
            <a:off x="877404" y="2775838"/>
            <a:ext cx="5039619" cy="6127196"/>
          </a:xfrm>
          <a:custGeom>
            <a:avLst/>
            <a:gdLst/>
            <a:ahLst/>
            <a:cxnLst/>
            <a:rect l="l" t="t" r="r" b="b"/>
            <a:pathLst>
              <a:path w="5039619" h="6127196">
                <a:moveTo>
                  <a:pt x="0" y="0"/>
                </a:moveTo>
                <a:lnTo>
                  <a:pt x="5039619" y="0"/>
                </a:lnTo>
                <a:lnTo>
                  <a:pt x="5039619" y="6127197"/>
                </a:lnTo>
                <a:lnTo>
                  <a:pt x="0" y="6127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738625" y="4638785"/>
            <a:ext cx="4651443" cy="5648215"/>
          </a:xfrm>
          <a:custGeom>
            <a:avLst/>
            <a:gdLst/>
            <a:ahLst/>
            <a:cxnLst/>
            <a:rect l="l" t="t" r="r" b="b"/>
            <a:pathLst>
              <a:path w="4651443" h="5648215">
                <a:moveTo>
                  <a:pt x="0" y="0"/>
                </a:moveTo>
                <a:lnTo>
                  <a:pt x="4651443" y="0"/>
                </a:lnTo>
                <a:lnTo>
                  <a:pt x="4651443" y="5648215"/>
                </a:lnTo>
                <a:lnTo>
                  <a:pt x="0" y="5648215"/>
                </a:lnTo>
                <a:lnTo>
                  <a:pt x="0" y="0"/>
                </a:lnTo>
                <a:close/>
              </a:path>
            </a:pathLst>
          </a:custGeom>
          <a:blipFill>
            <a:blip r:embed="rId6"/>
            <a:stretch>
              <a:fillRect t="-1087" b="-22440"/>
            </a:stretch>
          </a:blipFill>
        </p:spPr>
      </p:sp>
      <p:sp>
        <p:nvSpPr>
          <p:cNvPr id="8" name="Freeform 8"/>
          <p:cNvSpPr/>
          <p:nvPr/>
        </p:nvSpPr>
        <p:spPr>
          <a:xfrm>
            <a:off x="15604396" y="121822"/>
            <a:ext cx="1900997" cy="2210462"/>
          </a:xfrm>
          <a:custGeom>
            <a:avLst/>
            <a:gdLst/>
            <a:ahLst/>
            <a:cxnLst/>
            <a:rect l="l" t="t" r="r" b="b"/>
            <a:pathLst>
              <a:path w="1900997" h="2210462">
                <a:moveTo>
                  <a:pt x="0" y="0"/>
                </a:moveTo>
                <a:lnTo>
                  <a:pt x="1900998" y="0"/>
                </a:lnTo>
                <a:lnTo>
                  <a:pt x="1900998" y="2210461"/>
                </a:lnTo>
                <a:lnTo>
                  <a:pt x="0" y="2210461"/>
                </a:lnTo>
                <a:lnTo>
                  <a:pt x="0" y="0"/>
                </a:lnTo>
                <a:close/>
              </a:path>
            </a:pathLst>
          </a:custGeom>
          <a:blipFill>
            <a:blip r:embed="rId7">
              <a:alphaModFix amt="64000"/>
            </a:blip>
            <a:stretch>
              <a:fillRect/>
            </a:stretch>
          </a:blipFill>
        </p:spPr>
      </p:sp>
      <p:sp>
        <p:nvSpPr>
          <p:cNvPr id="9" name="Freeform 9"/>
          <p:cNvSpPr/>
          <p:nvPr/>
        </p:nvSpPr>
        <p:spPr>
          <a:xfrm>
            <a:off x="13819479" y="287728"/>
            <a:ext cx="1993443" cy="1320656"/>
          </a:xfrm>
          <a:custGeom>
            <a:avLst/>
            <a:gdLst/>
            <a:ahLst/>
            <a:cxnLst/>
            <a:rect l="l" t="t" r="r" b="b"/>
            <a:pathLst>
              <a:path w="1993443" h="1320656">
                <a:moveTo>
                  <a:pt x="0" y="0"/>
                </a:moveTo>
                <a:lnTo>
                  <a:pt x="1993443" y="0"/>
                </a:lnTo>
                <a:lnTo>
                  <a:pt x="1993443" y="1320655"/>
                </a:lnTo>
                <a:lnTo>
                  <a:pt x="0" y="1320655"/>
                </a:lnTo>
                <a:lnTo>
                  <a:pt x="0" y="0"/>
                </a:lnTo>
                <a:close/>
              </a:path>
            </a:pathLst>
          </a:custGeom>
          <a:blipFill>
            <a:blip r:embed="rId8">
              <a:alphaModFix amt="85000"/>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6682037" y="4422938"/>
            <a:ext cx="10937953" cy="5523207"/>
          </a:xfrm>
          <a:prstGeom prst="rect">
            <a:avLst/>
          </a:prstGeom>
        </p:spPr>
        <p:txBody>
          <a:bodyPr lIns="0" tIns="0" rIns="0" bIns="0" rtlCol="0" anchor="t">
            <a:spAutoFit/>
          </a:bodyPr>
          <a:lstStyle/>
          <a:p>
            <a:pPr algn="just">
              <a:lnSpc>
                <a:spcPts val="3824"/>
              </a:lnSpc>
            </a:pPr>
            <a:r>
              <a:rPr lang="en-US" sz="3240">
                <a:solidFill>
                  <a:srgbClr val="292929"/>
                </a:solidFill>
                <a:latin typeface="Canva Student Font"/>
                <a:ea typeface="Canva Student Font"/>
                <a:cs typeface="Canva Student Font"/>
                <a:sym typeface="Canva Student Font"/>
              </a:rPr>
              <a:t>Samuel A. Ward was an American organist and composer. As a child, he played accordion and taught piano lessons to help support his family. When he was 16, he began performing as a church organist in New York City . </a:t>
            </a:r>
          </a:p>
          <a:p>
            <a:pPr algn="just">
              <a:lnSpc>
                <a:spcPts val="1228"/>
              </a:lnSpc>
            </a:pPr>
            <a:endParaRPr lang="en-US" sz="3240">
              <a:solidFill>
                <a:srgbClr val="292929"/>
              </a:solidFill>
              <a:latin typeface="Canva Student Font"/>
              <a:ea typeface="Canva Student Font"/>
              <a:cs typeface="Canva Student Font"/>
              <a:sym typeface="Canva Student Font"/>
            </a:endParaRPr>
          </a:p>
          <a:p>
            <a:pPr algn="just">
              <a:lnSpc>
                <a:spcPts val="1416"/>
              </a:lnSpc>
            </a:pPr>
            <a:endParaRPr lang="en-US" sz="3240">
              <a:solidFill>
                <a:srgbClr val="292929"/>
              </a:solidFill>
              <a:latin typeface="Canva Student Font"/>
              <a:ea typeface="Canva Student Font"/>
              <a:cs typeface="Canva Student Font"/>
              <a:sym typeface="Canva Student Font"/>
            </a:endParaRPr>
          </a:p>
          <a:p>
            <a:pPr algn="just">
              <a:lnSpc>
                <a:spcPts val="3824"/>
              </a:lnSpc>
            </a:pPr>
            <a:r>
              <a:rPr lang="en-US" sz="3240">
                <a:solidFill>
                  <a:srgbClr val="292929"/>
                </a:solidFill>
                <a:latin typeface="Canva Student Font"/>
                <a:ea typeface="Canva Student Font"/>
                <a:cs typeface="Canva Student Font"/>
                <a:sym typeface="Canva Student Font"/>
              </a:rPr>
              <a:t>In 1890, Ward founded and directed a male singing group in New York called The Orpheus Society. This group mainly performed Ward’s arrangements. Later in his life, he returned to his hometown of Newark where he opened a music store.   </a:t>
            </a:r>
          </a:p>
          <a:p>
            <a:pPr algn="just">
              <a:lnSpc>
                <a:spcPts val="1700"/>
              </a:lnSpc>
            </a:pPr>
            <a:endParaRPr lang="en-US" sz="3240">
              <a:solidFill>
                <a:srgbClr val="292929"/>
              </a:solidFill>
              <a:latin typeface="Canva Student Font"/>
              <a:ea typeface="Canva Student Font"/>
              <a:cs typeface="Canva Student Font"/>
              <a:sym typeface="Canva Student Font"/>
            </a:endParaRPr>
          </a:p>
          <a:p>
            <a:pPr algn="just">
              <a:lnSpc>
                <a:spcPts val="3824"/>
              </a:lnSpc>
            </a:pPr>
            <a:r>
              <a:rPr lang="en-US" sz="3240">
                <a:solidFill>
                  <a:srgbClr val="292929"/>
                </a:solidFill>
                <a:latin typeface="Canva Student Font"/>
                <a:ea typeface="Canva Student Font"/>
                <a:cs typeface="Canva Student Font"/>
                <a:sym typeface="Canva Student Font"/>
              </a:rPr>
              <a:t>He is most remembered for composing his piece “Materna,” which was later combined with Katharine Lee Bates’s poem “America” to create the song “America The Beautiful” in 1888.</a:t>
            </a:r>
          </a:p>
          <a:p>
            <a:pPr algn="just">
              <a:lnSpc>
                <a:spcPts val="1700"/>
              </a:lnSpc>
            </a:pPr>
            <a:endParaRPr lang="en-US" sz="3240">
              <a:solidFill>
                <a:srgbClr val="292929"/>
              </a:solidFill>
              <a:latin typeface="Canva Student Font"/>
              <a:ea typeface="Canva Student Font"/>
              <a:cs typeface="Canva Student Font"/>
              <a:sym typeface="Canva Student Font"/>
            </a:endParaRPr>
          </a:p>
          <a:p>
            <a:pPr algn="just">
              <a:lnSpc>
                <a:spcPts val="3824"/>
              </a:lnSpc>
            </a:pPr>
            <a:r>
              <a:rPr lang="en-US" sz="3240">
                <a:solidFill>
                  <a:srgbClr val="292929"/>
                </a:solidFill>
                <a:latin typeface="Canva Student Font"/>
                <a:ea typeface="Canva Student Font"/>
                <a:cs typeface="Canva Student Font"/>
                <a:sym typeface="Canva Student Font"/>
              </a:rPr>
              <a:t>In 1970, Ward was inducted into the Songwriters Hall of Fame.</a:t>
            </a:r>
          </a:p>
        </p:txBody>
      </p:sp>
      <p:sp>
        <p:nvSpPr>
          <p:cNvPr id="11" name="TextBox 11"/>
          <p:cNvSpPr txBox="1"/>
          <p:nvPr/>
        </p:nvSpPr>
        <p:spPr>
          <a:xfrm>
            <a:off x="478776" y="1761198"/>
            <a:ext cx="8103993" cy="796624"/>
          </a:xfrm>
          <a:prstGeom prst="rect">
            <a:avLst/>
          </a:prstGeom>
        </p:spPr>
        <p:txBody>
          <a:bodyPr lIns="0" tIns="0" rIns="0" bIns="0" rtlCol="0" anchor="t">
            <a:spAutoFit/>
          </a:bodyPr>
          <a:lstStyle/>
          <a:p>
            <a:pPr algn="l">
              <a:lnSpc>
                <a:spcPts val="6799"/>
              </a:lnSpc>
            </a:pPr>
            <a:r>
              <a:rPr lang="en-US" sz="4330">
                <a:solidFill>
                  <a:srgbClr val="B2B2B2"/>
                </a:solidFill>
                <a:latin typeface="TAN Angleton"/>
                <a:ea typeface="TAN Angleton"/>
                <a:cs typeface="TAN Angleton"/>
                <a:sym typeface="TAN Angleton"/>
              </a:rPr>
              <a:t>STATUE OF LIBERTY</a:t>
            </a:r>
          </a:p>
        </p:txBody>
      </p:sp>
      <p:sp>
        <p:nvSpPr>
          <p:cNvPr id="12" name="TextBox 12"/>
          <p:cNvSpPr txBox="1"/>
          <p:nvPr/>
        </p:nvSpPr>
        <p:spPr>
          <a:xfrm>
            <a:off x="474377" y="521996"/>
            <a:ext cx="11831383" cy="1235562"/>
          </a:xfrm>
          <a:prstGeom prst="rect">
            <a:avLst/>
          </a:prstGeom>
        </p:spPr>
        <p:txBody>
          <a:bodyPr lIns="0" tIns="0" rIns="0" bIns="0" rtlCol="0" anchor="t">
            <a:spAutoFit/>
          </a:bodyPr>
          <a:lstStyle/>
          <a:p>
            <a:pPr algn="l">
              <a:lnSpc>
                <a:spcPts val="10123"/>
              </a:lnSpc>
            </a:pPr>
            <a:r>
              <a:rPr lang="en-US" sz="7230" spc="-238">
                <a:solidFill>
                  <a:srgbClr val="292929"/>
                </a:solidFill>
                <a:latin typeface="TAN Angleton"/>
                <a:ea typeface="TAN Angleton"/>
                <a:cs typeface="TAN Angleton"/>
                <a:sym typeface="TAN Angleton"/>
              </a:rPr>
              <a:t>SAMUEL WARD</a:t>
            </a:r>
          </a:p>
        </p:txBody>
      </p:sp>
      <p:sp>
        <p:nvSpPr>
          <p:cNvPr id="13" name="TextBox 13"/>
          <p:cNvSpPr txBox="1"/>
          <p:nvPr/>
        </p:nvSpPr>
        <p:spPr>
          <a:xfrm>
            <a:off x="6758237" y="3493575"/>
            <a:ext cx="1290971"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From:</a:t>
            </a:r>
          </a:p>
        </p:txBody>
      </p:sp>
      <p:sp>
        <p:nvSpPr>
          <p:cNvPr id="14" name="TextBox 14"/>
          <p:cNvSpPr txBox="1"/>
          <p:nvPr/>
        </p:nvSpPr>
        <p:spPr>
          <a:xfrm>
            <a:off x="6758237" y="2526967"/>
            <a:ext cx="1550962"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15" name="TextBox 15"/>
          <p:cNvSpPr txBox="1"/>
          <p:nvPr/>
        </p:nvSpPr>
        <p:spPr>
          <a:xfrm>
            <a:off x="8582769" y="2487385"/>
            <a:ext cx="9112498" cy="565165"/>
          </a:xfrm>
          <a:prstGeom prst="rect">
            <a:avLst/>
          </a:prstGeom>
        </p:spPr>
        <p:txBody>
          <a:bodyPr lIns="0" tIns="0" rIns="0" bIns="0" rtlCol="0" anchor="t">
            <a:spAutoFit/>
          </a:bodyPr>
          <a:lstStyle/>
          <a:p>
            <a:pPr algn="l">
              <a:lnSpc>
                <a:spcPts val="4549"/>
              </a:lnSpc>
            </a:pPr>
            <a:r>
              <a:rPr lang="en-US" sz="3249">
                <a:solidFill>
                  <a:srgbClr val="292929"/>
                </a:solidFill>
                <a:latin typeface="Anonymous Pro"/>
                <a:ea typeface="Anonymous Pro"/>
                <a:cs typeface="Anonymous Pro"/>
                <a:sym typeface="Anonymous Pro"/>
              </a:rPr>
              <a:t>December 28, 1848 - September 28, 1903</a:t>
            </a:r>
          </a:p>
        </p:txBody>
      </p:sp>
      <p:sp>
        <p:nvSpPr>
          <p:cNvPr id="16" name="TextBox 16"/>
          <p:cNvSpPr txBox="1"/>
          <p:nvPr/>
        </p:nvSpPr>
        <p:spPr>
          <a:xfrm>
            <a:off x="8582769" y="3488970"/>
            <a:ext cx="9356008" cy="648218"/>
          </a:xfrm>
          <a:prstGeom prst="rect">
            <a:avLst/>
          </a:prstGeom>
        </p:spPr>
        <p:txBody>
          <a:bodyPr lIns="0" tIns="0" rIns="0" bIns="0" rtlCol="0" anchor="t">
            <a:spAutoFit/>
          </a:bodyPr>
          <a:lstStyle/>
          <a:p>
            <a:pPr algn="l">
              <a:lnSpc>
                <a:spcPts val="5496"/>
              </a:lnSpc>
            </a:pPr>
            <a:r>
              <a:rPr lang="en-US" sz="3926">
                <a:solidFill>
                  <a:srgbClr val="292929"/>
                </a:solidFill>
                <a:latin typeface="Anonymous Pro"/>
                <a:ea typeface="Anonymous Pro"/>
                <a:cs typeface="Anonymous Pro"/>
                <a:sym typeface="Anonymous Pro"/>
              </a:rPr>
              <a:t>Newark, New Jersey</a:t>
            </a:r>
          </a:p>
        </p:txBody>
      </p:sp>
      <p:grpSp>
        <p:nvGrpSpPr>
          <p:cNvPr id="17" name="Group 17"/>
          <p:cNvGrpSpPr/>
          <p:nvPr/>
        </p:nvGrpSpPr>
        <p:grpSpPr>
          <a:xfrm>
            <a:off x="17107450" y="9258300"/>
            <a:ext cx="831327" cy="837609"/>
            <a:chOff x="0" y="0"/>
            <a:chExt cx="1108436" cy="1116813"/>
          </a:xfrm>
        </p:grpSpPr>
        <p:sp>
          <p:nvSpPr>
            <p:cNvPr id="18" name="Freeform 18"/>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410752" y="281111"/>
              <a:ext cx="28693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6</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194338"/>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a:off x="717424" y="2694233"/>
            <a:ext cx="5039619" cy="6127196"/>
          </a:xfrm>
          <a:custGeom>
            <a:avLst/>
            <a:gdLst/>
            <a:ahLst/>
            <a:cxnLst/>
            <a:rect l="l" t="t" r="r" b="b"/>
            <a:pathLst>
              <a:path w="5039619" h="6127196">
                <a:moveTo>
                  <a:pt x="0" y="0"/>
                </a:moveTo>
                <a:lnTo>
                  <a:pt x="5039619" y="0"/>
                </a:lnTo>
                <a:lnTo>
                  <a:pt x="5039619" y="6127197"/>
                </a:lnTo>
                <a:lnTo>
                  <a:pt x="0" y="61271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6390068" y="4280063"/>
            <a:ext cx="11511268" cy="5843864"/>
          </a:xfrm>
          <a:prstGeom prst="rect">
            <a:avLst/>
          </a:prstGeom>
        </p:spPr>
        <p:txBody>
          <a:bodyPr lIns="0" tIns="0" rIns="0" bIns="0" rtlCol="0" anchor="t">
            <a:spAutoFit/>
          </a:bodyPr>
          <a:lstStyle/>
          <a:p>
            <a:pPr algn="just">
              <a:lnSpc>
                <a:spcPts val="3264"/>
              </a:lnSpc>
            </a:pPr>
            <a:r>
              <a:rPr lang="en-US" sz="2940">
                <a:solidFill>
                  <a:srgbClr val="292929"/>
                </a:solidFill>
                <a:latin typeface="Canva Student Font"/>
                <a:ea typeface="Canva Student Font"/>
                <a:cs typeface="Canva Student Font"/>
                <a:sym typeface="Canva Student Font"/>
              </a:rPr>
              <a:t>Sousa was an American composer and conductor, known for his military marches. He began studying music at age 6, learning to play the violin and many other instruments. At age 13, his father enlisted him in the U.S. Marine Band where he served as an “apprentice” musician while continuing to study music theory and composition. </a:t>
            </a:r>
          </a:p>
          <a:p>
            <a:pPr algn="just">
              <a:lnSpc>
                <a:spcPts val="1221"/>
              </a:lnSpc>
            </a:pPr>
            <a:endParaRPr lang="en-US" sz="2940">
              <a:solidFill>
                <a:srgbClr val="292929"/>
              </a:solidFill>
              <a:latin typeface="Canva Student Font"/>
              <a:ea typeface="Canva Student Font"/>
              <a:cs typeface="Canva Student Font"/>
              <a:sym typeface="Canva Student Font"/>
            </a:endParaRPr>
          </a:p>
          <a:p>
            <a:pPr algn="just">
              <a:lnSpc>
                <a:spcPts val="3264"/>
              </a:lnSpc>
            </a:pPr>
            <a:r>
              <a:rPr lang="en-US" sz="2940">
                <a:solidFill>
                  <a:srgbClr val="292929"/>
                </a:solidFill>
                <a:latin typeface="Canva Student Font"/>
                <a:ea typeface="Canva Student Font"/>
                <a:cs typeface="Canva Student Font"/>
                <a:sym typeface="Canva Student Font"/>
              </a:rPr>
              <a:t>In 1880, Sousa was appointed the Director of the Marine Band and spent the next 12 years developing the band into one of the best in the world. After retiring from the Marine Band, Sousa focused on writing music. He also created his own band, The Famous Sousa Band, that toured all over the world, and helped create a new instrument similar to the tuba: the Sousaphone! </a:t>
            </a:r>
          </a:p>
          <a:p>
            <a:pPr algn="just">
              <a:lnSpc>
                <a:spcPts val="1488"/>
              </a:lnSpc>
            </a:pPr>
            <a:endParaRPr lang="en-US" sz="2940">
              <a:solidFill>
                <a:srgbClr val="292929"/>
              </a:solidFill>
              <a:latin typeface="Canva Student Font"/>
              <a:ea typeface="Canva Student Font"/>
              <a:cs typeface="Canva Student Font"/>
              <a:sym typeface="Canva Student Font"/>
            </a:endParaRPr>
          </a:p>
          <a:p>
            <a:pPr algn="just">
              <a:lnSpc>
                <a:spcPts val="3264"/>
              </a:lnSpc>
            </a:pPr>
            <a:r>
              <a:rPr lang="en-US" sz="2940">
                <a:solidFill>
                  <a:srgbClr val="292929"/>
                </a:solidFill>
                <a:latin typeface="Canva Student Font"/>
                <a:ea typeface="Canva Student Font"/>
                <a:cs typeface="Canva Student Font"/>
                <a:sym typeface="Canva Student Font"/>
              </a:rPr>
              <a:t>During World War I, Sousa led the Naval Reserve Band in Illinois and continued to conduct the Sousa Band until his death in Reading, Pennsylvania.</a:t>
            </a:r>
          </a:p>
          <a:p>
            <a:pPr algn="just">
              <a:lnSpc>
                <a:spcPts val="1377"/>
              </a:lnSpc>
            </a:pPr>
            <a:endParaRPr lang="en-US" sz="2940">
              <a:solidFill>
                <a:srgbClr val="292929"/>
              </a:solidFill>
              <a:latin typeface="Canva Student Font"/>
              <a:ea typeface="Canva Student Font"/>
              <a:cs typeface="Canva Student Font"/>
              <a:sym typeface="Canva Student Font"/>
            </a:endParaRPr>
          </a:p>
          <a:p>
            <a:pPr algn="just">
              <a:lnSpc>
                <a:spcPts val="3264"/>
              </a:lnSpc>
            </a:pPr>
            <a:r>
              <a:rPr lang="en-US" sz="2940">
                <a:solidFill>
                  <a:srgbClr val="292929"/>
                </a:solidFill>
                <a:latin typeface="Canva Student Font"/>
                <a:ea typeface="Canva Student Font"/>
                <a:cs typeface="Canva Student Font"/>
                <a:sym typeface="Canva Student Font"/>
              </a:rPr>
              <a:t>Sousa is known as “The March King.” He composed 136 marches, including “The Stars and Stripes Forever,” which is the official march of the United States. </a:t>
            </a:r>
          </a:p>
          <a:p>
            <a:pPr algn="just">
              <a:lnSpc>
                <a:spcPts val="3264"/>
              </a:lnSpc>
            </a:pPr>
            <a:endParaRPr lang="en-US" sz="2940">
              <a:solidFill>
                <a:srgbClr val="292929"/>
              </a:solidFill>
              <a:latin typeface="Canva Student Font"/>
              <a:ea typeface="Canva Student Font"/>
              <a:cs typeface="Canva Student Font"/>
              <a:sym typeface="Canva Student Font"/>
            </a:endParaRPr>
          </a:p>
        </p:txBody>
      </p:sp>
      <p:sp>
        <p:nvSpPr>
          <p:cNvPr id="7" name="TextBox 7"/>
          <p:cNvSpPr txBox="1"/>
          <p:nvPr/>
        </p:nvSpPr>
        <p:spPr>
          <a:xfrm>
            <a:off x="6887530" y="3540295"/>
            <a:ext cx="1266681" cy="575909"/>
          </a:xfrm>
          <a:prstGeom prst="rect">
            <a:avLst/>
          </a:prstGeom>
        </p:spPr>
        <p:txBody>
          <a:bodyPr lIns="0" tIns="0" rIns="0" bIns="0" rtlCol="0" anchor="t">
            <a:spAutoFit/>
          </a:bodyPr>
          <a:lstStyle/>
          <a:p>
            <a:pPr algn="r">
              <a:lnSpc>
                <a:spcPts val="4860"/>
              </a:lnSpc>
            </a:pPr>
            <a:r>
              <a:rPr lang="en-US" sz="3471">
                <a:solidFill>
                  <a:srgbClr val="292929"/>
                </a:solidFill>
                <a:latin typeface="Anonymous Pro"/>
                <a:ea typeface="Anonymous Pro"/>
                <a:cs typeface="Anonymous Pro"/>
                <a:sym typeface="Anonymous Pro"/>
              </a:rPr>
              <a:t>From:</a:t>
            </a:r>
          </a:p>
        </p:txBody>
      </p:sp>
      <p:sp>
        <p:nvSpPr>
          <p:cNvPr id="8" name="TextBox 8"/>
          <p:cNvSpPr txBox="1"/>
          <p:nvPr/>
        </p:nvSpPr>
        <p:spPr>
          <a:xfrm>
            <a:off x="8682079" y="3517115"/>
            <a:ext cx="9356008" cy="622270"/>
          </a:xfrm>
          <a:prstGeom prst="rect">
            <a:avLst/>
          </a:prstGeom>
        </p:spPr>
        <p:txBody>
          <a:bodyPr lIns="0" tIns="0" rIns="0" bIns="0" rtlCol="0" anchor="t">
            <a:spAutoFit/>
          </a:bodyPr>
          <a:lstStyle/>
          <a:p>
            <a:pPr algn="l">
              <a:lnSpc>
                <a:spcPts val="5076"/>
              </a:lnSpc>
            </a:pPr>
            <a:r>
              <a:rPr lang="en-US" sz="3626">
                <a:solidFill>
                  <a:srgbClr val="292929"/>
                </a:solidFill>
                <a:latin typeface="Anonymous Pro"/>
                <a:ea typeface="Anonymous Pro"/>
                <a:cs typeface="Anonymous Pro"/>
                <a:sym typeface="Anonymous Pro"/>
              </a:rPr>
              <a:t>Washington D.C</a:t>
            </a:r>
          </a:p>
        </p:txBody>
      </p:sp>
      <p:sp>
        <p:nvSpPr>
          <p:cNvPr id="9" name="Freeform 9"/>
          <p:cNvSpPr/>
          <p:nvPr/>
        </p:nvSpPr>
        <p:spPr>
          <a:xfrm>
            <a:off x="15997951" y="291962"/>
            <a:ext cx="1903385" cy="2068897"/>
          </a:xfrm>
          <a:custGeom>
            <a:avLst/>
            <a:gdLst/>
            <a:ahLst/>
            <a:cxnLst/>
            <a:rect l="l" t="t" r="r" b="b"/>
            <a:pathLst>
              <a:path w="1903385" h="2068897">
                <a:moveTo>
                  <a:pt x="0" y="0"/>
                </a:moveTo>
                <a:lnTo>
                  <a:pt x="1903385" y="0"/>
                </a:lnTo>
                <a:lnTo>
                  <a:pt x="1903385" y="2068896"/>
                </a:lnTo>
                <a:lnTo>
                  <a:pt x="0" y="2068896"/>
                </a:lnTo>
                <a:lnTo>
                  <a:pt x="0" y="0"/>
                </a:lnTo>
                <a:close/>
              </a:path>
            </a:pathLst>
          </a:custGeom>
          <a:blipFill>
            <a:blip r:embed="rId5"/>
            <a:stretch>
              <a:fillRect/>
            </a:stretch>
          </a:blipFill>
        </p:spPr>
      </p:sp>
      <p:sp>
        <p:nvSpPr>
          <p:cNvPr id="10" name="Freeform 10"/>
          <p:cNvSpPr/>
          <p:nvPr/>
        </p:nvSpPr>
        <p:spPr>
          <a:xfrm>
            <a:off x="14056020" y="863161"/>
            <a:ext cx="2893624" cy="1135747"/>
          </a:xfrm>
          <a:custGeom>
            <a:avLst/>
            <a:gdLst/>
            <a:ahLst/>
            <a:cxnLst/>
            <a:rect l="l" t="t" r="r" b="b"/>
            <a:pathLst>
              <a:path w="2893624" h="1135747">
                <a:moveTo>
                  <a:pt x="0" y="0"/>
                </a:moveTo>
                <a:lnTo>
                  <a:pt x="2893624" y="0"/>
                </a:lnTo>
                <a:lnTo>
                  <a:pt x="2893624" y="1135747"/>
                </a:lnTo>
                <a:lnTo>
                  <a:pt x="0" y="11357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942570" y="2838910"/>
            <a:ext cx="4589326" cy="4774759"/>
          </a:xfrm>
          <a:custGeom>
            <a:avLst/>
            <a:gdLst/>
            <a:ahLst/>
            <a:cxnLst/>
            <a:rect l="l" t="t" r="r" b="b"/>
            <a:pathLst>
              <a:path w="4589326" h="4774759">
                <a:moveTo>
                  <a:pt x="0" y="0"/>
                </a:moveTo>
                <a:lnTo>
                  <a:pt x="4589326" y="0"/>
                </a:lnTo>
                <a:lnTo>
                  <a:pt x="4589326" y="4774760"/>
                </a:lnTo>
                <a:lnTo>
                  <a:pt x="0" y="4774760"/>
                </a:lnTo>
                <a:lnTo>
                  <a:pt x="0" y="0"/>
                </a:lnTo>
                <a:close/>
              </a:path>
            </a:pathLst>
          </a:custGeom>
          <a:blipFill>
            <a:blip r:embed="rId8"/>
            <a:stretch>
              <a:fillRect l="-25121" r="-30744"/>
            </a:stretch>
          </a:blipFill>
        </p:spPr>
      </p:sp>
      <p:sp>
        <p:nvSpPr>
          <p:cNvPr id="12" name="Freeform 12"/>
          <p:cNvSpPr/>
          <p:nvPr/>
        </p:nvSpPr>
        <p:spPr>
          <a:xfrm>
            <a:off x="-1593430" y="4374206"/>
            <a:ext cx="6940815" cy="6445146"/>
          </a:xfrm>
          <a:custGeom>
            <a:avLst/>
            <a:gdLst/>
            <a:ahLst/>
            <a:cxnLst/>
            <a:rect l="l" t="t" r="r" b="b"/>
            <a:pathLst>
              <a:path w="6940815" h="6445146">
                <a:moveTo>
                  <a:pt x="0" y="0"/>
                </a:moveTo>
                <a:lnTo>
                  <a:pt x="6940815" y="0"/>
                </a:lnTo>
                <a:lnTo>
                  <a:pt x="6940815" y="6445146"/>
                </a:lnTo>
                <a:lnTo>
                  <a:pt x="0" y="6445146"/>
                </a:lnTo>
                <a:lnTo>
                  <a:pt x="0" y="0"/>
                </a:lnTo>
                <a:close/>
              </a:path>
            </a:pathLst>
          </a:custGeom>
          <a:blipFill>
            <a:blip r:embed="rId9"/>
            <a:stretch>
              <a:fillRect b="-38731"/>
            </a:stretch>
          </a:blipFill>
        </p:spPr>
      </p:sp>
      <p:sp>
        <p:nvSpPr>
          <p:cNvPr id="13" name="TextBox 13"/>
          <p:cNvSpPr txBox="1"/>
          <p:nvPr/>
        </p:nvSpPr>
        <p:spPr>
          <a:xfrm>
            <a:off x="578086" y="1675473"/>
            <a:ext cx="8103993"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LIBERTY BELL</a:t>
            </a:r>
          </a:p>
        </p:txBody>
      </p:sp>
      <p:sp>
        <p:nvSpPr>
          <p:cNvPr id="14" name="TextBox 14"/>
          <p:cNvSpPr txBox="1"/>
          <p:nvPr/>
        </p:nvSpPr>
        <p:spPr>
          <a:xfrm>
            <a:off x="474377" y="521996"/>
            <a:ext cx="12147156" cy="1235562"/>
          </a:xfrm>
          <a:prstGeom prst="rect">
            <a:avLst/>
          </a:prstGeom>
        </p:spPr>
        <p:txBody>
          <a:bodyPr lIns="0" tIns="0" rIns="0" bIns="0" rtlCol="0" anchor="t">
            <a:spAutoFit/>
          </a:bodyPr>
          <a:lstStyle/>
          <a:p>
            <a:pPr algn="l">
              <a:lnSpc>
                <a:spcPts val="10123"/>
              </a:lnSpc>
            </a:pPr>
            <a:r>
              <a:rPr lang="en-US" sz="7230" spc="-180">
                <a:solidFill>
                  <a:srgbClr val="292929"/>
                </a:solidFill>
                <a:latin typeface="TAN Angleton"/>
                <a:ea typeface="TAN Angleton"/>
                <a:cs typeface="TAN Angleton"/>
                <a:sym typeface="TAN Angleton"/>
              </a:rPr>
              <a:t>JOHN PHILLIP SOUSA</a:t>
            </a:r>
          </a:p>
        </p:txBody>
      </p:sp>
      <p:sp>
        <p:nvSpPr>
          <p:cNvPr id="15" name="TextBox 15"/>
          <p:cNvSpPr txBox="1"/>
          <p:nvPr/>
        </p:nvSpPr>
        <p:spPr>
          <a:xfrm>
            <a:off x="6887530" y="2482013"/>
            <a:ext cx="1478092" cy="575909"/>
          </a:xfrm>
          <a:prstGeom prst="rect">
            <a:avLst/>
          </a:prstGeom>
        </p:spPr>
        <p:txBody>
          <a:bodyPr lIns="0" tIns="0" rIns="0" bIns="0" rtlCol="0" anchor="t">
            <a:spAutoFit/>
          </a:bodyPr>
          <a:lstStyle/>
          <a:p>
            <a:pPr algn="r">
              <a:lnSpc>
                <a:spcPts val="4860"/>
              </a:lnSpc>
            </a:pPr>
            <a:r>
              <a:rPr lang="en-US" sz="3471">
                <a:solidFill>
                  <a:srgbClr val="292929"/>
                </a:solidFill>
                <a:latin typeface="Anonymous Pro"/>
                <a:ea typeface="Anonymous Pro"/>
                <a:cs typeface="Anonymous Pro"/>
                <a:sym typeface="Anonymous Pro"/>
              </a:rPr>
              <a:t>Lived:</a:t>
            </a:r>
          </a:p>
        </p:txBody>
      </p:sp>
      <p:sp>
        <p:nvSpPr>
          <p:cNvPr id="16" name="TextBox 16"/>
          <p:cNvSpPr txBox="1"/>
          <p:nvPr/>
        </p:nvSpPr>
        <p:spPr>
          <a:xfrm>
            <a:off x="8582769" y="2487385"/>
            <a:ext cx="9112498" cy="565165"/>
          </a:xfrm>
          <a:prstGeom prst="rect">
            <a:avLst/>
          </a:prstGeom>
        </p:spPr>
        <p:txBody>
          <a:bodyPr lIns="0" tIns="0" rIns="0" bIns="0" rtlCol="0" anchor="t">
            <a:spAutoFit/>
          </a:bodyPr>
          <a:lstStyle/>
          <a:p>
            <a:pPr algn="l">
              <a:lnSpc>
                <a:spcPts val="4549"/>
              </a:lnSpc>
            </a:pPr>
            <a:r>
              <a:rPr lang="en-US" sz="3249">
                <a:solidFill>
                  <a:srgbClr val="292929"/>
                </a:solidFill>
                <a:latin typeface="Anonymous Pro"/>
                <a:ea typeface="Anonymous Pro"/>
                <a:cs typeface="Anonymous Pro"/>
                <a:sym typeface="Anonymous Pro"/>
              </a:rPr>
              <a:t>November 6, 1854 - March 6, 1932</a:t>
            </a:r>
          </a:p>
        </p:txBody>
      </p:sp>
      <p:grpSp>
        <p:nvGrpSpPr>
          <p:cNvPr id="17" name="Group 17"/>
          <p:cNvGrpSpPr/>
          <p:nvPr/>
        </p:nvGrpSpPr>
        <p:grpSpPr>
          <a:xfrm>
            <a:off x="17107450" y="9258300"/>
            <a:ext cx="831327" cy="837609"/>
            <a:chOff x="0" y="0"/>
            <a:chExt cx="1108436" cy="1116813"/>
          </a:xfrm>
        </p:grpSpPr>
        <p:sp>
          <p:nvSpPr>
            <p:cNvPr id="18" name="Freeform 18"/>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410752" y="281111"/>
              <a:ext cx="28693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7</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682037" y="3209453"/>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648787" y="4194338"/>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a:off x="13092516" y="358336"/>
            <a:ext cx="2893624" cy="1135747"/>
          </a:xfrm>
          <a:custGeom>
            <a:avLst/>
            <a:gdLst/>
            <a:ahLst/>
            <a:cxnLst/>
            <a:rect l="l" t="t" r="r" b="b"/>
            <a:pathLst>
              <a:path w="2893624" h="1135747">
                <a:moveTo>
                  <a:pt x="0" y="0"/>
                </a:moveTo>
                <a:lnTo>
                  <a:pt x="2893623" y="0"/>
                </a:lnTo>
                <a:lnTo>
                  <a:pt x="2893623" y="1135747"/>
                </a:lnTo>
                <a:lnTo>
                  <a:pt x="0" y="11357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659560" y="315161"/>
            <a:ext cx="2378527" cy="1902822"/>
          </a:xfrm>
          <a:custGeom>
            <a:avLst/>
            <a:gdLst/>
            <a:ahLst/>
            <a:cxnLst/>
            <a:rect l="l" t="t" r="r" b="b"/>
            <a:pathLst>
              <a:path w="2378527" h="1902822">
                <a:moveTo>
                  <a:pt x="0" y="0"/>
                </a:moveTo>
                <a:lnTo>
                  <a:pt x="2378527" y="0"/>
                </a:lnTo>
                <a:lnTo>
                  <a:pt x="2378527" y="1902822"/>
                </a:lnTo>
                <a:lnTo>
                  <a:pt x="0" y="1902822"/>
                </a:lnTo>
                <a:lnTo>
                  <a:pt x="0" y="0"/>
                </a:lnTo>
                <a:close/>
              </a:path>
            </a:pathLst>
          </a:custGeom>
          <a:blipFill>
            <a:blip r:embed="rId5"/>
            <a:stretch>
              <a:fillRect/>
            </a:stretch>
          </a:blipFill>
        </p:spPr>
      </p:sp>
      <p:sp>
        <p:nvSpPr>
          <p:cNvPr id="7" name="Freeform 7"/>
          <p:cNvSpPr/>
          <p:nvPr/>
        </p:nvSpPr>
        <p:spPr>
          <a:xfrm>
            <a:off x="13820702" y="174296"/>
            <a:ext cx="2165437" cy="2184552"/>
          </a:xfrm>
          <a:custGeom>
            <a:avLst/>
            <a:gdLst/>
            <a:ahLst/>
            <a:cxnLst/>
            <a:rect l="l" t="t" r="r" b="b"/>
            <a:pathLst>
              <a:path w="2165437" h="2184552">
                <a:moveTo>
                  <a:pt x="0" y="0"/>
                </a:moveTo>
                <a:lnTo>
                  <a:pt x="2165437" y="0"/>
                </a:lnTo>
                <a:lnTo>
                  <a:pt x="2165437" y="2184553"/>
                </a:lnTo>
                <a:lnTo>
                  <a:pt x="0" y="2184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6851095" y="4365788"/>
            <a:ext cx="10691895" cy="6770166"/>
          </a:xfrm>
          <a:prstGeom prst="rect">
            <a:avLst/>
          </a:prstGeom>
        </p:spPr>
        <p:txBody>
          <a:bodyPr lIns="0" tIns="0" rIns="0" bIns="0" rtlCol="0" anchor="t">
            <a:spAutoFit/>
          </a:bodyPr>
          <a:lstStyle/>
          <a:p>
            <a:pPr algn="just">
              <a:lnSpc>
                <a:spcPts val="3725"/>
              </a:lnSpc>
            </a:pPr>
            <a:r>
              <a:rPr lang="en-US" sz="3840">
                <a:solidFill>
                  <a:srgbClr val="292929"/>
                </a:solidFill>
                <a:latin typeface="Canva Student Font"/>
                <a:ea typeface="Canva Student Font"/>
                <a:cs typeface="Canva Student Font"/>
                <a:sym typeface="Canva Student Font"/>
              </a:rPr>
              <a:t>George Gershwin was an American composer and pianist who composed jazz, popular, and classical music. He loved music so much that he taught himself to play piano as a kid. </a:t>
            </a:r>
          </a:p>
          <a:p>
            <a:pPr algn="just">
              <a:lnSpc>
                <a:spcPts val="2367"/>
              </a:lnSpc>
            </a:pPr>
            <a:endParaRPr lang="en-US" sz="3840">
              <a:solidFill>
                <a:srgbClr val="292929"/>
              </a:solidFill>
              <a:latin typeface="Canva Student Font"/>
              <a:ea typeface="Canva Student Font"/>
              <a:cs typeface="Canva Student Font"/>
              <a:sym typeface="Canva Student Font"/>
            </a:endParaRPr>
          </a:p>
          <a:p>
            <a:pPr algn="just">
              <a:lnSpc>
                <a:spcPts val="3725"/>
              </a:lnSpc>
            </a:pPr>
            <a:r>
              <a:rPr lang="en-US" sz="3840">
                <a:solidFill>
                  <a:srgbClr val="292929"/>
                </a:solidFill>
                <a:latin typeface="Canva Student Font"/>
                <a:ea typeface="Canva Student Font"/>
                <a:cs typeface="Canva Student Font"/>
                <a:sym typeface="Canva Student Font"/>
              </a:rPr>
              <a:t>When he grew up, George and his bother, Ira, wrote songs and musicals that became big hits on Broadway, such as “Porgy and Bess” (1935). After working on Broadway, Gershwin moved to Hollywood where he wrote music for television, movies, and opera. </a:t>
            </a:r>
          </a:p>
          <a:p>
            <a:pPr algn="just">
              <a:lnSpc>
                <a:spcPts val="2367"/>
              </a:lnSpc>
            </a:pPr>
            <a:endParaRPr lang="en-US" sz="3840">
              <a:solidFill>
                <a:srgbClr val="292929"/>
              </a:solidFill>
              <a:latin typeface="Canva Student Font"/>
              <a:ea typeface="Canva Student Font"/>
              <a:cs typeface="Canva Student Font"/>
              <a:sym typeface="Canva Student Font"/>
            </a:endParaRPr>
          </a:p>
          <a:p>
            <a:pPr algn="just">
              <a:lnSpc>
                <a:spcPts val="3725"/>
              </a:lnSpc>
            </a:pPr>
            <a:r>
              <a:rPr lang="en-US" sz="3840">
                <a:solidFill>
                  <a:srgbClr val="292929"/>
                </a:solidFill>
                <a:latin typeface="Canva Student Font"/>
                <a:ea typeface="Canva Student Font"/>
                <a:cs typeface="Canva Student Font"/>
                <a:sym typeface="Canva Student Font"/>
              </a:rPr>
              <a:t>Gershwin was known for composing unique music that mixed jazz and classical styles, like his famous “Rhapsody in Blue” and “An American in Paris.”</a:t>
            </a:r>
          </a:p>
          <a:p>
            <a:pPr algn="just">
              <a:lnSpc>
                <a:spcPts val="4210"/>
              </a:lnSpc>
            </a:pPr>
            <a:r>
              <a:rPr lang="en-US" sz="4340">
                <a:solidFill>
                  <a:srgbClr val="292929"/>
                </a:solidFill>
                <a:latin typeface="Canva Student Font"/>
                <a:ea typeface="Canva Student Font"/>
                <a:cs typeface="Canva Student Font"/>
                <a:sym typeface="Canva Student Font"/>
              </a:rPr>
              <a:t> </a:t>
            </a:r>
          </a:p>
          <a:p>
            <a:pPr algn="just">
              <a:lnSpc>
                <a:spcPts val="3725"/>
              </a:lnSpc>
            </a:pPr>
            <a:endParaRPr lang="en-US" sz="4340">
              <a:solidFill>
                <a:srgbClr val="292929"/>
              </a:solidFill>
              <a:latin typeface="Canva Student Font"/>
              <a:ea typeface="Canva Student Font"/>
              <a:cs typeface="Canva Student Font"/>
              <a:sym typeface="Canva Student Font"/>
            </a:endParaRPr>
          </a:p>
          <a:p>
            <a:pPr algn="just">
              <a:lnSpc>
                <a:spcPts val="3725"/>
              </a:lnSpc>
            </a:pPr>
            <a:endParaRPr lang="en-US" sz="4340">
              <a:solidFill>
                <a:srgbClr val="292929"/>
              </a:solidFill>
              <a:latin typeface="Canva Student Font"/>
              <a:ea typeface="Canva Student Font"/>
              <a:cs typeface="Canva Student Font"/>
              <a:sym typeface="Canva Student Font"/>
            </a:endParaRPr>
          </a:p>
        </p:txBody>
      </p:sp>
      <p:sp>
        <p:nvSpPr>
          <p:cNvPr id="9" name="Freeform 9"/>
          <p:cNvSpPr/>
          <p:nvPr/>
        </p:nvSpPr>
        <p:spPr>
          <a:xfrm>
            <a:off x="1008354" y="2872551"/>
            <a:ext cx="4457759" cy="5770562"/>
          </a:xfrm>
          <a:custGeom>
            <a:avLst/>
            <a:gdLst/>
            <a:ahLst/>
            <a:cxnLst/>
            <a:rect l="l" t="t" r="r" b="b"/>
            <a:pathLst>
              <a:path w="4457759" h="5770562">
                <a:moveTo>
                  <a:pt x="0" y="0"/>
                </a:moveTo>
                <a:lnTo>
                  <a:pt x="4457759" y="0"/>
                </a:lnTo>
                <a:lnTo>
                  <a:pt x="4457759" y="5770562"/>
                </a:lnTo>
                <a:lnTo>
                  <a:pt x="0" y="5770562"/>
                </a:lnTo>
                <a:lnTo>
                  <a:pt x="0" y="0"/>
                </a:lnTo>
                <a:close/>
              </a:path>
            </a:pathLst>
          </a:custGeom>
          <a:blipFill>
            <a:blip r:embed="rId8">
              <a:alphaModFix amt="75000"/>
            </a:blip>
            <a:stretch>
              <a:fillRect/>
            </a:stretch>
          </a:blipFill>
        </p:spPr>
      </p:sp>
      <p:sp>
        <p:nvSpPr>
          <p:cNvPr id="10" name="Freeform 10"/>
          <p:cNvSpPr/>
          <p:nvPr/>
        </p:nvSpPr>
        <p:spPr>
          <a:xfrm>
            <a:off x="717424" y="2694233"/>
            <a:ext cx="5039619" cy="6127196"/>
          </a:xfrm>
          <a:custGeom>
            <a:avLst/>
            <a:gdLst/>
            <a:ahLst/>
            <a:cxnLst/>
            <a:rect l="l" t="t" r="r" b="b"/>
            <a:pathLst>
              <a:path w="5039619" h="6127196">
                <a:moveTo>
                  <a:pt x="0" y="0"/>
                </a:moveTo>
                <a:lnTo>
                  <a:pt x="5039619" y="0"/>
                </a:lnTo>
                <a:lnTo>
                  <a:pt x="5039619" y="6127197"/>
                </a:lnTo>
                <a:lnTo>
                  <a:pt x="0" y="61271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4232868" y="4822988"/>
            <a:ext cx="11261862" cy="7165874"/>
          </a:xfrm>
          <a:custGeom>
            <a:avLst/>
            <a:gdLst/>
            <a:ahLst/>
            <a:cxnLst/>
            <a:rect l="l" t="t" r="r" b="b"/>
            <a:pathLst>
              <a:path w="11261862" h="7165874">
                <a:moveTo>
                  <a:pt x="0" y="0"/>
                </a:moveTo>
                <a:lnTo>
                  <a:pt x="11261862" y="0"/>
                </a:lnTo>
                <a:lnTo>
                  <a:pt x="11261862" y="7165874"/>
                </a:lnTo>
                <a:lnTo>
                  <a:pt x="0" y="7165874"/>
                </a:lnTo>
                <a:lnTo>
                  <a:pt x="0" y="0"/>
                </a:lnTo>
                <a:close/>
              </a:path>
            </a:pathLst>
          </a:custGeom>
          <a:blipFill>
            <a:blip r:embed="rId11"/>
            <a:stretch>
              <a:fillRect l="-13735" t="-211" b="-211"/>
            </a:stretch>
          </a:blipFill>
        </p:spPr>
      </p:sp>
      <p:grpSp>
        <p:nvGrpSpPr>
          <p:cNvPr id="12" name="Group 12"/>
          <p:cNvGrpSpPr/>
          <p:nvPr/>
        </p:nvGrpSpPr>
        <p:grpSpPr>
          <a:xfrm>
            <a:off x="17107450" y="9258300"/>
            <a:ext cx="831327" cy="837609"/>
            <a:chOff x="0" y="0"/>
            <a:chExt cx="1108436" cy="1116813"/>
          </a:xfrm>
        </p:grpSpPr>
        <p:sp>
          <p:nvSpPr>
            <p:cNvPr id="13" name="Freeform 13"/>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410752" y="281111"/>
              <a:ext cx="28693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8</a:t>
              </a:r>
            </a:p>
          </p:txBody>
        </p:sp>
      </p:grpSp>
      <p:sp>
        <p:nvSpPr>
          <p:cNvPr id="15" name="TextBox 15"/>
          <p:cNvSpPr txBox="1"/>
          <p:nvPr/>
        </p:nvSpPr>
        <p:spPr>
          <a:xfrm>
            <a:off x="6851095" y="3493539"/>
            <a:ext cx="1303116" cy="597616"/>
          </a:xfrm>
          <a:prstGeom prst="rect">
            <a:avLst/>
          </a:prstGeom>
        </p:spPr>
        <p:txBody>
          <a:bodyPr lIns="0" tIns="0" rIns="0" bIns="0" rtlCol="0" anchor="t">
            <a:spAutoFit/>
          </a:bodyPr>
          <a:lstStyle/>
          <a:p>
            <a:pPr algn="just">
              <a:lnSpc>
                <a:spcPts val="4860"/>
              </a:lnSpc>
            </a:pPr>
            <a:r>
              <a:rPr lang="en-US" sz="3471">
                <a:solidFill>
                  <a:srgbClr val="292929"/>
                </a:solidFill>
                <a:latin typeface="Anonymous Pro"/>
                <a:ea typeface="Anonymous Pro"/>
                <a:cs typeface="Anonymous Pro"/>
                <a:sym typeface="Anonymous Pro"/>
              </a:rPr>
              <a:t>From:</a:t>
            </a:r>
          </a:p>
        </p:txBody>
      </p:sp>
      <p:sp>
        <p:nvSpPr>
          <p:cNvPr id="16" name="TextBox 16"/>
          <p:cNvSpPr txBox="1"/>
          <p:nvPr/>
        </p:nvSpPr>
        <p:spPr>
          <a:xfrm>
            <a:off x="8582769" y="3481212"/>
            <a:ext cx="9356008" cy="622270"/>
          </a:xfrm>
          <a:prstGeom prst="rect">
            <a:avLst/>
          </a:prstGeom>
        </p:spPr>
        <p:txBody>
          <a:bodyPr lIns="0" tIns="0" rIns="0" bIns="0" rtlCol="0" anchor="t">
            <a:spAutoFit/>
          </a:bodyPr>
          <a:lstStyle/>
          <a:p>
            <a:pPr algn="l">
              <a:lnSpc>
                <a:spcPts val="5076"/>
              </a:lnSpc>
            </a:pPr>
            <a:r>
              <a:rPr lang="en-US" sz="3626">
                <a:solidFill>
                  <a:srgbClr val="292929"/>
                </a:solidFill>
                <a:latin typeface="Anonymous Pro"/>
                <a:ea typeface="Anonymous Pro"/>
                <a:cs typeface="Anonymous Pro"/>
                <a:sym typeface="Anonymous Pro"/>
              </a:rPr>
              <a:t>Brooklyn, Yew York</a:t>
            </a:r>
          </a:p>
        </p:txBody>
      </p:sp>
      <p:sp>
        <p:nvSpPr>
          <p:cNvPr id="17" name="TextBox 17"/>
          <p:cNvSpPr txBox="1"/>
          <p:nvPr/>
        </p:nvSpPr>
        <p:spPr>
          <a:xfrm>
            <a:off x="578086" y="1691142"/>
            <a:ext cx="8103993"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BROADWAY</a:t>
            </a:r>
          </a:p>
        </p:txBody>
      </p:sp>
      <p:sp>
        <p:nvSpPr>
          <p:cNvPr id="18" name="TextBox 18"/>
          <p:cNvSpPr txBox="1"/>
          <p:nvPr/>
        </p:nvSpPr>
        <p:spPr>
          <a:xfrm>
            <a:off x="474377" y="521996"/>
            <a:ext cx="11831383" cy="1235562"/>
          </a:xfrm>
          <a:prstGeom prst="rect">
            <a:avLst/>
          </a:prstGeom>
        </p:spPr>
        <p:txBody>
          <a:bodyPr lIns="0" tIns="0" rIns="0" bIns="0" rtlCol="0" anchor="t">
            <a:spAutoFit/>
          </a:bodyPr>
          <a:lstStyle/>
          <a:p>
            <a:pPr algn="l">
              <a:lnSpc>
                <a:spcPts val="10123"/>
              </a:lnSpc>
            </a:pPr>
            <a:r>
              <a:rPr lang="en-US" sz="7230" spc="-115">
                <a:solidFill>
                  <a:srgbClr val="292929"/>
                </a:solidFill>
                <a:latin typeface="TAN Angleton"/>
                <a:ea typeface="TAN Angleton"/>
                <a:cs typeface="TAN Angleton"/>
                <a:sym typeface="TAN Angleton"/>
              </a:rPr>
              <a:t>GEORGE GERSHWIN</a:t>
            </a:r>
          </a:p>
        </p:txBody>
      </p:sp>
      <p:sp>
        <p:nvSpPr>
          <p:cNvPr id="19" name="TextBox 19"/>
          <p:cNvSpPr txBox="1"/>
          <p:nvPr/>
        </p:nvSpPr>
        <p:spPr>
          <a:xfrm>
            <a:off x="6851095" y="2488867"/>
            <a:ext cx="1588372"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20" name="TextBox 20"/>
          <p:cNvSpPr txBox="1"/>
          <p:nvPr/>
        </p:nvSpPr>
        <p:spPr>
          <a:xfrm>
            <a:off x="8582769" y="2475158"/>
            <a:ext cx="9112498" cy="565165"/>
          </a:xfrm>
          <a:prstGeom prst="rect">
            <a:avLst/>
          </a:prstGeom>
        </p:spPr>
        <p:txBody>
          <a:bodyPr lIns="0" tIns="0" rIns="0" bIns="0" rtlCol="0" anchor="t">
            <a:spAutoFit/>
          </a:bodyPr>
          <a:lstStyle/>
          <a:p>
            <a:pPr algn="l">
              <a:lnSpc>
                <a:spcPts val="4549"/>
              </a:lnSpc>
            </a:pPr>
            <a:r>
              <a:rPr lang="en-US" sz="3249">
                <a:solidFill>
                  <a:srgbClr val="292929"/>
                </a:solidFill>
                <a:latin typeface="Anonymous Pro"/>
                <a:ea typeface="Anonymous Pro"/>
                <a:cs typeface="Anonymous Pro"/>
                <a:sym typeface="Anonymous Pro"/>
              </a:rPr>
              <a:t>September 26, 1898 - July 11, 1937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919" r="-13919"/>
            </a:stretch>
          </a:blipFill>
        </p:spPr>
      </p:sp>
      <p:sp>
        <p:nvSpPr>
          <p:cNvPr id="3" name="AutoShape 3"/>
          <p:cNvSpPr/>
          <p:nvPr/>
        </p:nvSpPr>
        <p:spPr>
          <a:xfrm>
            <a:off x="6573223" y="3466162"/>
            <a:ext cx="10894202" cy="0"/>
          </a:xfrm>
          <a:prstGeom prst="line">
            <a:avLst/>
          </a:prstGeom>
          <a:ln w="38100" cap="flat">
            <a:solidFill>
              <a:srgbClr val="B4B4B4"/>
            </a:solidFill>
            <a:prstDash val="sysDash"/>
            <a:headEnd type="none" w="sm" len="sm"/>
            <a:tailEnd type="none" w="sm" len="sm"/>
          </a:ln>
        </p:spPr>
      </p:sp>
      <p:sp>
        <p:nvSpPr>
          <p:cNvPr id="4" name="AutoShape 4"/>
          <p:cNvSpPr/>
          <p:nvPr/>
        </p:nvSpPr>
        <p:spPr>
          <a:xfrm>
            <a:off x="6539973" y="4451047"/>
            <a:ext cx="10894202" cy="0"/>
          </a:xfrm>
          <a:prstGeom prst="line">
            <a:avLst/>
          </a:prstGeom>
          <a:ln w="38100" cap="flat">
            <a:solidFill>
              <a:srgbClr val="B4B4B4"/>
            </a:solidFill>
            <a:prstDash val="sysDash"/>
            <a:headEnd type="none" w="sm" len="sm"/>
            <a:tailEnd type="none" w="sm" len="sm"/>
          </a:ln>
        </p:spPr>
      </p:sp>
      <p:sp>
        <p:nvSpPr>
          <p:cNvPr id="5" name="Freeform 5"/>
          <p:cNvSpPr/>
          <p:nvPr/>
        </p:nvSpPr>
        <p:spPr>
          <a:xfrm rot="-701870">
            <a:off x="934689" y="3166558"/>
            <a:ext cx="4039359" cy="4911075"/>
          </a:xfrm>
          <a:custGeom>
            <a:avLst/>
            <a:gdLst/>
            <a:ahLst/>
            <a:cxnLst/>
            <a:rect l="l" t="t" r="r" b="b"/>
            <a:pathLst>
              <a:path w="4039359" h="4911075">
                <a:moveTo>
                  <a:pt x="0" y="0"/>
                </a:moveTo>
                <a:lnTo>
                  <a:pt x="4039359" y="0"/>
                </a:lnTo>
                <a:lnTo>
                  <a:pt x="4039359" y="4911074"/>
                </a:lnTo>
                <a:lnTo>
                  <a:pt x="0" y="4911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6254377" y="137934"/>
            <a:ext cx="1895545" cy="2470574"/>
            <a:chOff x="0" y="0"/>
            <a:chExt cx="2527393" cy="3294099"/>
          </a:xfrm>
        </p:grpSpPr>
        <p:sp>
          <p:nvSpPr>
            <p:cNvPr id="7" name="Freeform 7"/>
            <p:cNvSpPr/>
            <p:nvPr/>
          </p:nvSpPr>
          <p:spPr>
            <a:xfrm>
              <a:off x="0" y="0"/>
              <a:ext cx="2527393" cy="3294099"/>
            </a:xfrm>
            <a:custGeom>
              <a:avLst/>
              <a:gdLst/>
              <a:ahLst/>
              <a:cxnLst/>
              <a:rect l="l" t="t" r="r" b="b"/>
              <a:pathLst>
                <a:path w="2527393" h="3294099">
                  <a:moveTo>
                    <a:pt x="0" y="0"/>
                  </a:moveTo>
                  <a:lnTo>
                    <a:pt x="2527393" y="0"/>
                  </a:lnTo>
                  <a:lnTo>
                    <a:pt x="2527393" y="3294099"/>
                  </a:lnTo>
                  <a:lnTo>
                    <a:pt x="0" y="32940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01410" y="304508"/>
              <a:ext cx="2124573" cy="2685084"/>
            </a:xfrm>
            <a:custGeom>
              <a:avLst/>
              <a:gdLst/>
              <a:ahLst/>
              <a:cxnLst/>
              <a:rect l="l" t="t" r="r" b="b"/>
              <a:pathLst>
                <a:path w="2124573" h="2685084">
                  <a:moveTo>
                    <a:pt x="0" y="0"/>
                  </a:moveTo>
                  <a:lnTo>
                    <a:pt x="2124573" y="0"/>
                  </a:lnTo>
                  <a:lnTo>
                    <a:pt x="2124573" y="2685084"/>
                  </a:lnTo>
                  <a:lnTo>
                    <a:pt x="0" y="26850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9" name="Freeform 9"/>
          <p:cNvSpPr/>
          <p:nvPr/>
        </p:nvSpPr>
        <p:spPr>
          <a:xfrm>
            <a:off x="13643601" y="342478"/>
            <a:ext cx="2375717" cy="1538277"/>
          </a:xfrm>
          <a:custGeom>
            <a:avLst/>
            <a:gdLst/>
            <a:ahLst/>
            <a:cxnLst/>
            <a:rect l="l" t="t" r="r" b="b"/>
            <a:pathLst>
              <a:path w="2375717" h="1538277">
                <a:moveTo>
                  <a:pt x="0" y="0"/>
                </a:moveTo>
                <a:lnTo>
                  <a:pt x="2375717" y="0"/>
                </a:lnTo>
                <a:lnTo>
                  <a:pt x="2375717" y="1538277"/>
                </a:lnTo>
                <a:lnTo>
                  <a:pt x="0" y="1538277"/>
                </a:lnTo>
                <a:lnTo>
                  <a:pt x="0" y="0"/>
                </a:lnTo>
                <a:close/>
              </a:path>
            </a:pathLst>
          </a:custGeom>
          <a:blipFill>
            <a:blip r:embed="rId9"/>
            <a:stretch>
              <a:fillRect/>
            </a:stretch>
          </a:blipFill>
        </p:spPr>
      </p:sp>
      <p:sp>
        <p:nvSpPr>
          <p:cNvPr id="10" name="Freeform 10"/>
          <p:cNvSpPr/>
          <p:nvPr/>
        </p:nvSpPr>
        <p:spPr>
          <a:xfrm rot="-701870">
            <a:off x="1150785" y="3353632"/>
            <a:ext cx="3543928" cy="3813270"/>
          </a:xfrm>
          <a:custGeom>
            <a:avLst/>
            <a:gdLst/>
            <a:ahLst/>
            <a:cxnLst/>
            <a:rect l="l" t="t" r="r" b="b"/>
            <a:pathLst>
              <a:path w="3543928" h="3813270">
                <a:moveTo>
                  <a:pt x="0" y="0"/>
                </a:moveTo>
                <a:lnTo>
                  <a:pt x="3543928" y="0"/>
                </a:lnTo>
                <a:lnTo>
                  <a:pt x="3543928" y="3813270"/>
                </a:lnTo>
                <a:lnTo>
                  <a:pt x="0" y="3813270"/>
                </a:lnTo>
                <a:lnTo>
                  <a:pt x="0" y="0"/>
                </a:lnTo>
                <a:close/>
              </a:path>
            </a:pathLst>
          </a:custGeom>
          <a:blipFill>
            <a:blip r:embed="rId10"/>
            <a:stretch>
              <a:fillRect l="-11897" r="-49603"/>
            </a:stretch>
          </a:blipFill>
        </p:spPr>
      </p:sp>
      <p:sp>
        <p:nvSpPr>
          <p:cNvPr id="11" name="Freeform 11"/>
          <p:cNvSpPr/>
          <p:nvPr/>
        </p:nvSpPr>
        <p:spPr>
          <a:xfrm rot="-10337516">
            <a:off x="1277893" y="3514836"/>
            <a:ext cx="1166786" cy="3794427"/>
          </a:xfrm>
          <a:custGeom>
            <a:avLst/>
            <a:gdLst/>
            <a:ahLst/>
            <a:cxnLst/>
            <a:rect l="l" t="t" r="r" b="b"/>
            <a:pathLst>
              <a:path w="1166786" h="3794427">
                <a:moveTo>
                  <a:pt x="0" y="0"/>
                </a:moveTo>
                <a:lnTo>
                  <a:pt x="1166787" y="0"/>
                </a:lnTo>
                <a:lnTo>
                  <a:pt x="1166787" y="3794427"/>
                </a:lnTo>
                <a:lnTo>
                  <a:pt x="0" y="3794427"/>
                </a:lnTo>
                <a:lnTo>
                  <a:pt x="0" y="0"/>
                </a:lnTo>
                <a:close/>
              </a:path>
            </a:pathLst>
          </a:custGeom>
          <a:blipFill>
            <a:blip r:embed="rId11"/>
            <a:stretch>
              <a:fillRect/>
            </a:stretch>
          </a:blipFill>
        </p:spPr>
      </p:sp>
      <p:sp>
        <p:nvSpPr>
          <p:cNvPr id="12" name="Freeform 12"/>
          <p:cNvSpPr/>
          <p:nvPr/>
        </p:nvSpPr>
        <p:spPr>
          <a:xfrm>
            <a:off x="708857" y="5260267"/>
            <a:ext cx="4491022" cy="5370440"/>
          </a:xfrm>
          <a:custGeom>
            <a:avLst/>
            <a:gdLst/>
            <a:ahLst/>
            <a:cxnLst/>
            <a:rect l="l" t="t" r="r" b="b"/>
            <a:pathLst>
              <a:path w="4491022" h="5370440">
                <a:moveTo>
                  <a:pt x="0" y="0"/>
                </a:moveTo>
                <a:lnTo>
                  <a:pt x="4491022" y="0"/>
                </a:lnTo>
                <a:lnTo>
                  <a:pt x="4491022" y="5370440"/>
                </a:lnTo>
                <a:lnTo>
                  <a:pt x="0" y="5370440"/>
                </a:lnTo>
                <a:lnTo>
                  <a:pt x="0" y="0"/>
                </a:lnTo>
                <a:close/>
              </a:path>
            </a:pathLst>
          </a:custGeom>
          <a:blipFill>
            <a:blip r:embed="rId12"/>
            <a:stretch>
              <a:fillRect l="-58500" r="-21198"/>
            </a:stretch>
          </a:blipFill>
        </p:spPr>
      </p:sp>
      <p:sp>
        <p:nvSpPr>
          <p:cNvPr id="13" name="Freeform 13"/>
          <p:cNvSpPr/>
          <p:nvPr/>
        </p:nvSpPr>
        <p:spPr>
          <a:xfrm>
            <a:off x="474377" y="2902958"/>
            <a:ext cx="3626488" cy="1101546"/>
          </a:xfrm>
          <a:custGeom>
            <a:avLst/>
            <a:gdLst/>
            <a:ahLst/>
            <a:cxnLst/>
            <a:rect l="l" t="t" r="r" b="b"/>
            <a:pathLst>
              <a:path w="3626488" h="1101546">
                <a:moveTo>
                  <a:pt x="0" y="0"/>
                </a:moveTo>
                <a:lnTo>
                  <a:pt x="3626487" y="0"/>
                </a:lnTo>
                <a:lnTo>
                  <a:pt x="3626487" y="1101546"/>
                </a:lnTo>
                <a:lnTo>
                  <a:pt x="0" y="1101546"/>
                </a:lnTo>
                <a:lnTo>
                  <a:pt x="0" y="0"/>
                </a:lnTo>
                <a:close/>
              </a:path>
            </a:pathLst>
          </a:custGeom>
          <a:blipFill>
            <a:blip r:embed="rId13"/>
            <a:stretch>
              <a:fillRect/>
            </a:stretch>
          </a:blipFill>
        </p:spPr>
      </p:sp>
      <p:sp>
        <p:nvSpPr>
          <p:cNvPr id="14" name="TextBox 14"/>
          <p:cNvSpPr txBox="1"/>
          <p:nvPr/>
        </p:nvSpPr>
        <p:spPr>
          <a:xfrm>
            <a:off x="6079875" y="4832047"/>
            <a:ext cx="11615392" cy="4985936"/>
          </a:xfrm>
          <a:prstGeom prst="rect">
            <a:avLst/>
          </a:prstGeom>
        </p:spPr>
        <p:txBody>
          <a:bodyPr lIns="0" tIns="0" rIns="0" bIns="0" rtlCol="0" anchor="t">
            <a:spAutoFit/>
          </a:bodyPr>
          <a:lstStyle/>
          <a:p>
            <a:pPr algn="just">
              <a:lnSpc>
                <a:spcPts val="4610"/>
              </a:lnSpc>
            </a:pPr>
            <a:r>
              <a:rPr lang="en-US" sz="4433">
                <a:solidFill>
                  <a:srgbClr val="292929"/>
                </a:solidFill>
                <a:latin typeface="Canva Student Font"/>
                <a:ea typeface="Canva Student Font"/>
                <a:cs typeface="Canva Student Font"/>
                <a:sym typeface="Canva Student Font"/>
              </a:rPr>
              <a:t>Michael Gilbertson is a living composer whose music has been played by orchestras, bands, and choirs all over the world. He was a finalist for the Pulitzer Prize in Music, one of the highest honors a composer can receive. </a:t>
            </a:r>
          </a:p>
          <a:p>
            <a:pPr algn="just">
              <a:lnSpc>
                <a:spcPts val="2426"/>
              </a:lnSpc>
            </a:pPr>
            <a:endParaRPr lang="en-US" sz="4433">
              <a:solidFill>
                <a:srgbClr val="292929"/>
              </a:solidFill>
              <a:latin typeface="Canva Student Font"/>
              <a:ea typeface="Canva Student Font"/>
              <a:cs typeface="Canva Student Font"/>
              <a:sym typeface="Canva Student Font"/>
            </a:endParaRPr>
          </a:p>
          <a:p>
            <a:pPr algn="just">
              <a:lnSpc>
                <a:spcPts val="4610"/>
              </a:lnSpc>
            </a:pPr>
            <a:r>
              <a:rPr lang="en-US" sz="4433">
                <a:solidFill>
                  <a:srgbClr val="292929"/>
                </a:solidFill>
                <a:latin typeface="Canva Student Font"/>
                <a:ea typeface="Canva Student Font"/>
                <a:cs typeface="Canva Student Font"/>
                <a:sym typeface="Canva Student Font"/>
              </a:rPr>
              <a:t>Michael studied music at The Juilliard School in New York City and at Yale University. He also started a festival in his hometown called “ChamberFest Dubuque,” which brings young musicians to perform and teach students.</a:t>
            </a:r>
          </a:p>
        </p:txBody>
      </p:sp>
      <p:sp>
        <p:nvSpPr>
          <p:cNvPr id="15" name="TextBox 15"/>
          <p:cNvSpPr txBox="1"/>
          <p:nvPr/>
        </p:nvSpPr>
        <p:spPr>
          <a:xfrm>
            <a:off x="6803006" y="3763222"/>
            <a:ext cx="1242391"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From:</a:t>
            </a:r>
          </a:p>
        </p:txBody>
      </p:sp>
      <p:sp>
        <p:nvSpPr>
          <p:cNvPr id="16" name="TextBox 16"/>
          <p:cNvSpPr txBox="1"/>
          <p:nvPr/>
        </p:nvSpPr>
        <p:spPr>
          <a:xfrm>
            <a:off x="478776" y="1761198"/>
            <a:ext cx="10040547" cy="796624"/>
          </a:xfrm>
          <a:prstGeom prst="rect">
            <a:avLst/>
          </a:prstGeom>
        </p:spPr>
        <p:txBody>
          <a:bodyPr lIns="0" tIns="0" rIns="0" bIns="0" rtlCol="0" anchor="t">
            <a:spAutoFit/>
          </a:bodyPr>
          <a:lstStyle/>
          <a:p>
            <a:pPr algn="l">
              <a:lnSpc>
                <a:spcPts val="6799"/>
              </a:lnSpc>
            </a:pPr>
            <a:r>
              <a:rPr lang="en-US" sz="4330">
                <a:solidFill>
                  <a:srgbClr val="ADA696"/>
                </a:solidFill>
                <a:latin typeface="TAN Angleton"/>
                <a:ea typeface="TAN Angleton"/>
                <a:cs typeface="TAN Angleton"/>
                <a:sym typeface="TAN Angleton"/>
              </a:rPr>
              <a:t>BADLANDS NATIONAL PARK</a:t>
            </a:r>
          </a:p>
        </p:txBody>
      </p:sp>
      <p:sp>
        <p:nvSpPr>
          <p:cNvPr id="17" name="TextBox 17"/>
          <p:cNvSpPr txBox="1"/>
          <p:nvPr/>
        </p:nvSpPr>
        <p:spPr>
          <a:xfrm>
            <a:off x="474377" y="521996"/>
            <a:ext cx="11831383" cy="1241965"/>
          </a:xfrm>
          <a:prstGeom prst="rect">
            <a:avLst/>
          </a:prstGeom>
        </p:spPr>
        <p:txBody>
          <a:bodyPr lIns="0" tIns="0" rIns="0" bIns="0" rtlCol="0" anchor="t">
            <a:spAutoFit/>
          </a:bodyPr>
          <a:lstStyle/>
          <a:p>
            <a:pPr algn="l">
              <a:lnSpc>
                <a:spcPts val="10123"/>
              </a:lnSpc>
            </a:pPr>
            <a:r>
              <a:rPr lang="en-US" sz="7230" spc="-723">
                <a:solidFill>
                  <a:srgbClr val="292929"/>
                </a:solidFill>
                <a:latin typeface="TAN Angleton"/>
                <a:ea typeface="TAN Angleton"/>
                <a:cs typeface="TAN Angleton"/>
                <a:sym typeface="TAN Angleton"/>
              </a:rPr>
              <a:t>MICHAEL GILBERTSON</a:t>
            </a:r>
          </a:p>
        </p:txBody>
      </p:sp>
      <p:sp>
        <p:nvSpPr>
          <p:cNvPr id="18" name="TextBox 18"/>
          <p:cNvSpPr txBox="1"/>
          <p:nvPr/>
        </p:nvSpPr>
        <p:spPr>
          <a:xfrm>
            <a:off x="6803006" y="2745576"/>
            <a:ext cx="1527646" cy="597616"/>
          </a:xfrm>
          <a:prstGeom prst="rect">
            <a:avLst/>
          </a:prstGeom>
        </p:spPr>
        <p:txBody>
          <a:bodyPr lIns="0" tIns="0" rIns="0" bIns="0" rtlCol="0" anchor="t">
            <a:spAutoFit/>
          </a:bodyPr>
          <a:lstStyle/>
          <a:p>
            <a:pPr algn="l">
              <a:lnSpc>
                <a:spcPts val="4860"/>
              </a:lnSpc>
            </a:pPr>
            <a:r>
              <a:rPr lang="en-US" sz="3471">
                <a:solidFill>
                  <a:srgbClr val="292929"/>
                </a:solidFill>
                <a:latin typeface="Anonymous Pro"/>
                <a:ea typeface="Anonymous Pro"/>
                <a:cs typeface="Anonymous Pro"/>
                <a:sym typeface="Anonymous Pro"/>
              </a:rPr>
              <a:t>Lived:</a:t>
            </a:r>
          </a:p>
        </p:txBody>
      </p:sp>
      <p:sp>
        <p:nvSpPr>
          <p:cNvPr id="19" name="TextBox 19"/>
          <p:cNvSpPr txBox="1"/>
          <p:nvPr/>
        </p:nvSpPr>
        <p:spPr>
          <a:xfrm>
            <a:off x="8512055" y="2731867"/>
            <a:ext cx="9112498" cy="589618"/>
          </a:xfrm>
          <a:prstGeom prst="rect">
            <a:avLst/>
          </a:prstGeom>
        </p:spPr>
        <p:txBody>
          <a:bodyPr lIns="0" tIns="0" rIns="0" bIns="0" rtlCol="0" anchor="t">
            <a:spAutoFit/>
          </a:bodyPr>
          <a:lstStyle/>
          <a:p>
            <a:pPr algn="l">
              <a:lnSpc>
                <a:spcPts val="4829"/>
              </a:lnSpc>
            </a:pPr>
            <a:r>
              <a:rPr lang="en-US" sz="3449">
                <a:solidFill>
                  <a:srgbClr val="292929"/>
                </a:solidFill>
                <a:latin typeface="Anonymous Pro"/>
                <a:ea typeface="Anonymous Pro"/>
                <a:cs typeface="Anonymous Pro"/>
                <a:sym typeface="Anonymous Pro"/>
              </a:rPr>
              <a:t>1987- </a:t>
            </a:r>
          </a:p>
        </p:txBody>
      </p:sp>
      <p:sp>
        <p:nvSpPr>
          <p:cNvPr id="20" name="TextBox 20"/>
          <p:cNvSpPr txBox="1"/>
          <p:nvPr/>
        </p:nvSpPr>
        <p:spPr>
          <a:xfrm>
            <a:off x="8512055" y="3737921"/>
            <a:ext cx="9356008" cy="648218"/>
          </a:xfrm>
          <a:prstGeom prst="rect">
            <a:avLst/>
          </a:prstGeom>
        </p:spPr>
        <p:txBody>
          <a:bodyPr lIns="0" tIns="0" rIns="0" bIns="0" rtlCol="0" anchor="t">
            <a:spAutoFit/>
          </a:bodyPr>
          <a:lstStyle/>
          <a:p>
            <a:pPr algn="l">
              <a:lnSpc>
                <a:spcPts val="5496"/>
              </a:lnSpc>
            </a:pPr>
            <a:r>
              <a:rPr lang="en-US" sz="3926">
                <a:solidFill>
                  <a:srgbClr val="292929"/>
                </a:solidFill>
                <a:latin typeface="Anonymous Pro"/>
                <a:ea typeface="Anonymous Pro"/>
                <a:cs typeface="Anonymous Pro"/>
                <a:sym typeface="Anonymous Pro"/>
              </a:rPr>
              <a:t>Dubuque, Iowa</a:t>
            </a:r>
          </a:p>
        </p:txBody>
      </p:sp>
      <p:grpSp>
        <p:nvGrpSpPr>
          <p:cNvPr id="21" name="Group 21"/>
          <p:cNvGrpSpPr/>
          <p:nvPr/>
        </p:nvGrpSpPr>
        <p:grpSpPr>
          <a:xfrm>
            <a:off x="17107450" y="9258300"/>
            <a:ext cx="831327" cy="837609"/>
            <a:chOff x="0" y="0"/>
            <a:chExt cx="1108436" cy="1116813"/>
          </a:xfrm>
        </p:grpSpPr>
        <p:sp>
          <p:nvSpPr>
            <p:cNvPr id="22" name="Freeform 22"/>
            <p:cNvSpPr/>
            <p:nvPr/>
          </p:nvSpPr>
          <p:spPr>
            <a:xfrm>
              <a:off x="0" y="0"/>
              <a:ext cx="1108436" cy="1116813"/>
            </a:xfrm>
            <a:custGeom>
              <a:avLst/>
              <a:gdLst/>
              <a:ahLst/>
              <a:cxnLst/>
              <a:rect l="l" t="t" r="r" b="b"/>
              <a:pathLst>
                <a:path w="1108436" h="1116813">
                  <a:moveTo>
                    <a:pt x="0" y="0"/>
                  </a:moveTo>
                  <a:lnTo>
                    <a:pt x="1108436" y="0"/>
                  </a:lnTo>
                  <a:lnTo>
                    <a:pt x="1108436" y="1116813"/>
                  </a:lnTo>
                  <a:lnTo>
                    <a:pt x="0" y="1116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TextBox 23"/>
            <p:cNvSpPr txBox="1"/>
            <p:nvPr/>
          </p:nvSpPr>
          <p:spPr>
            <a:xfrm>
              <a:off x="410752" y="281111"/>
              <a:ext cx="286933" cy="634989"/>
            </a:xfrm>
            <a:prstGeom prst="rect">
              <a:avLst/>
            </a:prstGeom>
          </p:spPr>
          <p:txBody>
            <a:bodyPr lIns="0" tIns="0" rIns="0" bIns="0" rtlCol="0" anchor="t">
              <a:spAutoFit/>
            </a:bodyPr>
            <a:lstStyle/>
            <a:p>
              <a:pPr algn="ctr">
                <a:lnSpc>
                  <a:spcPts val="4015"/>
                </a:lnSpc>
              </a:pPr>
              <a:r>
                <a:rPr lang="en-US" sz="2868" b="1">
                  <a:solidFill>
                    <a:srgbClr val="FFFFFF"/>
                  </a:solidFill>
                  <a:latin typeface="Canva Sans Bold"/>
                  <a:ea typeface="Canva Sans Bold"/>
                  <a:cs typeface="Canva Sans Bold"/>
                  <a:sym typeface="Canva Sans Bold"/>
                </a:rPr>
                <a:t>9</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2888</Words>
  <Application>Microsoft Office PowerPoint</Application>
  <PresentationFormat>Custom</PresentationFormat>
  <Paragraphs>380</Paragraphs>
  <Slides>39</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39</vt:i4>
      </vt:variant>
    </vt:vector>
  </HeadingPairs>
  <TitlesOfParts>
    <vt:vector size="61" baseType="lpstr">
      <vt:lpstr>Lato</vt:lpstr>
      <vt:lpstr>Canva Sans Bold Italics</vt:lpstr>
      <vt:lpstr>Arimo</vt:lpstr>
      <vt:lpstr>Arimo Bold</vt:lpstr>
      <vt:lpstr>Canva Student Font</vt:lpstr>
      <vt:lpstr>Calibri</vt:lpstr>
      <vt:lpstr>Playfair Display Italics</vt:lpstr>
      <vt:lpstr>Heading Now 71-78</vt:lpstr>
      <vt:lpstr>Lato Italics</vt:lpstr>
      <vt:lpstr>Dynapuff</vt:lpstr>
      <vt:lpstr>TAN Angleton</vt:lpstr>
      <vt:lpstr>Caladea</vt:lpstr>
      <vt:lpstr>Canva Sans</vt:lpstr>
      <vt:lpstr>Caladea Bold</vt:lpstr>
      <vt:lpstr>Caladea Italics</vt:lpstr>
      <vt:lpstr>Arial</vt:lpstr>
      <vt:lpstr>Canva Sans Italics</vt:lpstr>
      <vt:lpstr>Playfair Display</vt:lpstr>
      <vt:lpstr>Anonymous Pro</vt:lpstr>
      <vt:lpstr>Canva Sans Bold</vt:lpstr>
      <vt:lpstr>Lato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YPC Teacher Guide</dc:title>
  <dc:creator>Maddie Helbling</dc:creator>
  <cp:lastModifiedBy>Maddie Helbling</cp:lastModifiedBy>
  <cp:revision>2</cp:revision>
  <dcterms:created xsi:type="dcterms:W3CDTF">2006-08-16T00:00:00Z</dcterms:created>
  <dcterms:modified xsi:type="dcterms:W3CDTF">2025-09-16T15:21:10Z</dcterms:modified>
  <dc:identifier>DAGqolPOcEU</dc:identifier>
</cp:coreProperties>
</file>